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sldIdLst>
    <p:sldId id="258" r:id="rId2"/>
  </p:sldIdLst>
  <p:sldSz cx="32918400" cy="21945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326532"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lvl1pPr>
    <a:lvl2pPr marL="0" marR="0" indent="326532" algn="l" defTabSz="326532"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lvl2pPr>
    <a:lvl3pPr marL="0" marR="0" indent="653064" algn="l" defTabSz="326532"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lvl3pPr>
    <a:lvl4pPr marL="0" marR="0" indent="979596" algn="l" defTabSz="326532"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lvl4pPr>
    <a:lvl5pPr marL="0" marR="0" indent="1306128" algn="l" defTabSz="326532"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lvl5pPr>
    <a:lvl6pPr marL="0" marR="0" indent="1632661" algn="l" defTabSz="326532"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lvl6pPr>
    <a:lvl7pPr marL="0" marR="0" indent="1959193" algn="l" defTabSz="326532"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lvl7pPr>
    <a:lvl8pPr marL="0" marR="0" indent="2285725" algn="l" defTabSz="326532"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lvl8pPr>
    <a:lvl9pPr marL="0" marR="0" indent="2612257" algn="l" defTabSz="326532"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62"/>
    <p:restoredTop sz="94729"/>
  </p:normalViewPr>
  <p:slideViewPr>
    <p:cSldViewPr snapToGrid="0" snapToObjects="1">
      <p:cViewPr>
        <p:scale>
          <a:sx n="61" d="100"/>
          <a:sy n="61" d="100"/>
        </p:scale>
        <p:origin x="144" y="-16"/>
      </p:cViewPr>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 name="Shape 24"/>
          <p:cNvSpPr>
            <a:spLocks noGrp="1" noRot="1" noChangeAspect="1"/>
          </p:cNvSpPr>
          <p:nvPr>
            <p:ph type="sldImg"/>
          </p:nvPr>
        </p:nvSpPr>
        <p:spPr>
          <a:xfrm>
            <a:off x="1143000" y="685800"/>
            <a:ext cx="4572000" cy="3429000"/>
          </a:xfrm>
          <a:prstGeom prst="rect">
            <a:avLst/>
          </a:prstGeom>
        </p:spPr>
        <p:txBody>
          <a:bodyPr/>
          <a:lstStyle/>
          <a:p>
            <a:endParaRPr/>
          </a:p>
        </p:txBody>
      </p:sp>
      <p:sp>
        <p:nvSpPr>
          <p:cNvPr id="25" name="Shape 2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633155" latinLnBrk="0">
      <a:defRPr sz="3400">
        <a:latin typeface="+mn-lt"/>
        <a:ea typeface="+mn-ea"/>
        <a:cs typeface="+mn-cs"/>
        <a:sym typeface="Calibri"/>
      </a:defRPr>
    </a:lvl1pPr>
    <a:lvl2pPr indent="228600" defTabSz="2633155" latinLnBrk="0">
      <a:defRPr sz="3400">
        <a:latin typeface="+mn-lt"/>
        <a:ea typeface="+mn-ea"/>
        <a:cs typeface="+mn-cs"/>
        <a:sym typeface="Calibri"/>
      </a:defRPr>
    </a:lvl2pPr>
    <a:lvl3pPr indent="457200" defTabSz="2633155" latinLnBrk="0">
      <a:defRPr sz="3400">
        <a:latin typeface="+mn-lt"/>
        <a:ea typeface="+mn-ea"/>
        <a:cs typeface="+mn-cs"/>
        <a:sym typeface="Calibri"/>
      </a:defRPr>
    </a:lvl3pPr>
    <a:lvl4pPr indent="685800" defTabSz="2633155" latinLnBrk="0">
      <a:defRPr sz="3400">
        <a:latin typeface="+mn-lt"/>
        <a:ea typeface="+mn-ea"/>
        <a:cs typeface="+mn-cs"/>
        <a:sym typeface="Calibri"/>
      </a:defRPr>
    </a:lvl4pPr>
    <a:lvl5pPr indent="914400" defTabSz="2633155" latinLnBrk="0">
      <a:defRPr sz="3400">
        <a:latin typeface="+mn-lt"/>
        <a:ea typeface="+mn-ea"/>
        <a:cs typeface="+mn-cs"/>
        <a:sym typeface="Calibri"/>
      </a:defRPr>
    </a:lvl5pPr>
    <a:lvl6pPr indent="1143000" defTabSz="2633155" latinLnBrk="0">
      <a:defRPr sz="3400">
        <a:latin typeface="+mn-lt"/>
        <a:ea typeface="+mn-ea"/>
        <a:cs typeface="+mn-cs"/>
        <a:sym typeface="Calibri"/>
      </a:defRPr>
    </a:lvl6pPr>
    <a:lvl7pPr indent="1371600" defTabSz="2633155" latinLnBrk="0">
      <a:defRPr sz="3400">
        <a:latin typeface="+mn-lt"/>
        <a:ea typeface="+mn-ea"/>
        <a:cs typeface="+mn-cs"/>
        <a:sym typeface="Calibri"/>
      </a:defRPr>
    </a:lvl7pPr>
    <a:lvl8pPr indent="1600200" defTabSz="2633155" latinLnBrk="0">
      <a:defRPr sz="3400">
        <a:latin typeface="+mn-lt"/>
        <a:ea typeface="+mn-ea"/>
        <a:cs typeface="+mn-cs"/>
        <a:sym typeface="Calibri"/>
      </a:defRPr>
    </a:lvl8pPr>
    <a:lvl9pPr indent="1828800" defTabSz="2633155" latinLnBrk="0">
      <a:defRPr sz="3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0" y="685800"/>
            <a:ext cx="51435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C03962-FCC2-1944-AF3E-C16FA1D8EA31}" type="slidenum">
              <a:rPr lang="en-US" smtClean="0"/>
              <a:t>1</a:t>
            </a:fld>
            <a:endParaRPr lang="en-US"/>
          </a:p>
        </p:txBody>
      </p:sp>
    </p:spTree>
    <p:extLst>
      <p:ext uri="{BB962C8B-B14F-4D97-AF65-F5344CB8AC3E}">
        <p14:creationId xmlns:p14="http://schemas.microsoft.com/office/powerpoint/2010/main" val="1133123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FB AI Research ">
    <p:spTree>
      <p:nvGrpSpPr>
        <p:cNvPr id="1" name=""/>
        <p:cNvGrpSpPr/>
        <p:nvPr/>
      </p:nvGrpSpPr>
      <p:grpSpPr>
        <a:xfrm>
          <a:off x="0" y="0"/>
          <a:ext cx="0" cy="0"/>
          <a:chOff x="0" y="0"/>
          <a:chExt cx="0" cy="0"/>
        </a:xfrm>
      </p:grpSpPr>
      <p:sp>
        <p:nvSpPr>
          <p:cNvPr id="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BF65B6-F855-6141-8AE1-5C4E651B521D}" type="datetimeFigureOut">
              <a:rPr lang="en-US" smtClean="0"/>
              <a:t>10/29/24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80183-E41E-964D-8457-871718AD5CAA}" type="slidenum">
              <a:rPr lang="en-US" smtClean="0"/>
              <a:t>‹#›</a:t>
            </a:fld>
            <a:endParaRPr lang="en-US"/>
          </a:p>
        </p:txBody>
      </p:sp>
    </p:spTree>
    <p:extLst>
      <p:ext uri="{BB962C8B-B14F-4D97-AF65-F5344CB8AC3E}">
        <p14:creationId xmlns:p14="http://schemas.microsoft.com/office/powerpoint/2010/main" val="29115344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45920" y="294640"/>
            <a:ext cx="29626561" cy="4826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r>
              <a:t>Title Text</a:t>
            </a:r>
          </a:p>
        </p:txBody>
      </p:sp>
      <p:sp>
        <p:nvSpPr>
          <p:cNvPr id="3" name="Body Level One…"/>
          <p:cNvSpPr txBox="1">
            <a:spLocks noGrp="1"/>
          </p:cNvSpPr>
          <p:nvPr>
            <p:ph type="body" idx="1"/>
          </p:nvPr>
        </p:nvSpPr>
        <p:spPr>
          <a:xfrm>
            <a:off x="1645920" y="5120640"/>
            <a:ext cx="29626561" cy="16824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5910559" y="19756119"/>
            <a:ext cx="7680961" cy="1168401"/>
          </a:xfrm>
          <a:prstGeom prst="rect">
            <a:avLst/>
          </a:prstGeom>
          <a:ln w="12700">
            <a:miter lim="400000"/>
          </a:ln>
        </p:spPr>
        <p:txBody>
          <a:bodyPr wrap="none" lIns="45719" rIns="45719" anchor="ctr">
            <a:spAutoFit/>
          </a:bodyPr>
          <a:lstStyle>
            <a:lvl1pPr algn="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Lst>
  <p:transition spd="med"/>
  <p:txStyles>
    <p:titleStyle>
      <a:lvl1pPr marL="0" marR="0" indent="0" algn="l" defTabSz="2926226" rtl="0" latinLnBrk="0">
        <a:lnSpc>
          <a:spcPct val="90000"/>
        </a:lnSpc>
        <a:spcBef>
          <a:spcPts val="0"/>
        </a:spcBef>
        <a:spcAft>
          <a:spcPts val="0"/>
        </a:spcAft>
        <a:buClrTx/>
        <a:buSzTx/>
        <a:buFontTx/>
        <a:buNone/>
        <a:tabLst/>
        <a:defRPr sz="14000" b="0" i="0" u="none" strike="noStrike" cap="none" spc="0" baseline="0">
          <a:solidFill>
            <a:srgbClr val="000000"/>
          </a:solidFill>
          <a:uFillTx/>
          <a:latin typeface="Calibri Light"/>
          <a:ea typeface="Calibri Light"/>
          <a:cs typeface="Calibri Light"/>
          <a:sym typeface="Calibri Light"/>
        </a:defRPr>
      </a:lvl1pPr>
      <a:lvl2pPr marL="0" marR="0" indent="0" algn="l" defTabSz="2926226" rtl="0" latinLnBrk="0">
        <a:lnSpc>
          <a:spcPct val="90000"/>
        </a:lnSpc>
        <a:spcBef>
          <a:spcPts val="0"/>
        </a:spcBef>
        <a:spcAft>
          <a:spcPts val="0"/>
        </a:spcAft>
        <a:buClrTx/>
        <a:buSzTx/>
        <a:buFontTx/>
        <a:buNone/>
        <a:tabLst/>
        <a:defRPr sz="14000" b="0" i="0" u="none" strike="noStrike" cap="none" spc="0" baseline="0">
          <a:solidFill>
            <a:srgbClr val="000000"/>
          </a:solidFill>
          <a:uFillTx/>
          <a:latin typeface="Calibri Light"/>
          <a:ea typeface="Calibri Light"/>
          <a:cs typeface="Calibri Light"/>
          <a:sym typeface="Calibri Light"/>
        </a:defRPr>
      </a:lvl2pPr>
      <a:lvl3pPr marL="0" marR="0" indent="0" algn="l" defTabSz="2926226" rtl="0" latinLnBrk="0">
        <a:lnSpc>
          <a:spcPct val="90000"/>
        </a:lnSpc>
        <a:spcBef>
          <a:spcPts val="0"/>
        </a:spcBef>
        <a:spcAft>
          <a:spcPts val="0"/>
        </a:spcAft>
        <a:buClrTx/>
        <a:buSzTx/>
        <a:buFontTx/>
        <a:buNone/>
        <a:tabLst/>
        <a:defRPr sz="14000" b="0" i="0" u="none" strike="noStrike" cap="none" spc="0" baseline="0">
          <a:solidFill>
            <a:srgbClr val="000000"/>
          </a:solidFill>
          <a:uFillTx/>
          <a:latin typeface="Calibri Light"/>
          <a:ea typeface="Calibri Light"/>
          <a:cs typeface="Calibri Light"/>
          <a:sym typeface="Calibri Light"/>
        </a:defRPr>
      </a:lvl3pPr>
      <a:lvl4pPr marL="0" marR="0" indent="0" algn="l" defTabSz="2926226" rtl="0" latinLnBrk="0">
        <a:lnSpc>
          <a:spcPct val="90000"/>
        </a:lnSpc>
        <a:spcBef>
          <a:spcPts val="0"/>
        </a:spcBef>
        <a:spcAft>
          <a:spcPts val="0"/>
        </a:spcAft>
        <a:buClrTx/>
        <a:buSzTx/>
        <a:buFontTx/>
        <a:buNone/>
        <a:tabLst/>
        <a:defRPr sz="14000" b="0" i="0" u="none" strike="noStrike" cap="none" spc="0" baseline="0">
          <a:solidFill>
            <a:srgbClr val="000000"/>
          </a:solidFill>
          <a:uFillTx/>
          <a:latin typeface="Calibri Light"/>
          <a:ea typeface="Calibri Light"/>
          <a:cs typeface="Calibri Light"/>
          <a:sym typeface="Calibri Light"/>
        </a:defRPr>
      </a:lvl4pPr>
      <a:lvl5pPr marL="0" marR="0" indent="0" algn="l" defTabSz="2926226" rtl="0" latinLnBrk="0">
        <a:lnSpc>
          <a:spcPct val="90000"/>
        </a:lnSpc>
        <a:spcBef>
          <a:spcPts val="0"/>
        </a:spcBef>
        <a:spcAft>
          <a:spcPts val="0"/>
        </a:spcAft>
        <a:buClrTx/>
        <a:buSzTx/>
        <a:buFontTx/>
        <a:buNone/>
        <a:tabLst/>
        <a:defRPr sz="14000" b="0" i="0" u="none" strike="noStrike" cap="none" spc="0" baseline="0">
          <a:solidFill>
            <a:srgbClr val="000000"/>
          </a:solidFill>
          <a:uFillTx/>
          <a:latin typeface="Calibri Light"/>
          <a:ea typeface="Calibri Light"/>
          <a:cs typeface="Calibri Light"/>
          <a:sym typeface="Calibri Light"/>
        </a:defRPr>
      </a:lvl5pPr>
      <a:lvl6pPr marL="0" marR="0" indent="0" algn="l" defTabSz="2926226" rtl="0" latinLnBrk="0">
        <a:lnSpc>
          <a:spcPct val="90000"/>
        </a:lnSpc>
        <a:spcBef>
          <a:spcPts val="0"/>
        </a:spcBef>
        <a:spcAft>
          <a:spcPts val="0"/>
        </a:spcAft>
        <a:buClrTx/>
        <a:buSzTx/>
        <a:buFontTx/>
        <a:buNone/>
        <a:tabLst/>
        <a:defRPr sz="14000" b="0" i="0" u="none" strike="noStrike" cap="none" spc="0" baseline="0">
          <a:solidFill>
            <a:srgbClr val="000000"/>
          </a:solidFill>
          <a:uFillTx/>
          <a:latin typeface="Calibri Light"/>
          <a:ea typeface="Calibri Light"/>
          <a:cs typeface="Calibri Light"/>
          <a:sym typeface="Calibri Light"/>
        </a:defRPr>
      </a:lvl6pPr>
      <a:lvl7pPr marL="0" marR="0" indent="0" algn="l" defTabSz="2926226" rtl="0" latinLnBrk="0">
        <a:lnSpc>
          <a:spcPct val="90000"/>
        </a:lnSpc>
        <a:spcBef>
          <a:spcPts val="0"/>
        </a:spcBef>
        <a:spcAft>
          <a:spcPts val="0"/>
        </a:spcAft>
        <a:buClrTx/>
        <a:buSzTx/>
        <a:buFontTx/>
        <a:buNone/>
        <a:tabLst/>
        <a:defRPr sz="14000" b="0" i="0" u="none" strike="noStrike" cap="none" spc="0" baseline="0">
          <a:solidFill>
            <a:srgbClr val="000000"/>
          </a:solidFill>
          <a:uFillTx/>
          <a:latin typeface="Calibri Light"/>
          <a:ea typeface="Calibri Light"/>
          <a:cs typeface="Calibri Light"/>
          <a:sym typeface="Calibri Light"/>
        </a:defRPr>
      </a:lvl7pPr>
      <a:lvl8pPr marL="0" marR="0" indent="0" algn="l" defTabSz="2926226" rtl="0" latinLnBrk="0">
        <a:lnSpc>
          <a:spcPct val="90000"/>
        </a:lnSpc>
        <a:spcBef>
          <a:spcPts val="0"/>
        </a:spcBef>
        <a:spcAft>
          <a:spcPts val="0"/>
        </a:spcAft>
        <a:buClrTx/>
        <a:buSzTx/>
        <a:buFontTx/>
        <a:buNone/>
        <a:tabLst/>
        <a:defRPr sz="14000" b="0" i="0" u="none" strike="noStrike" cap="none" spc="0" baseline="0">
          <a:solidFill>
            <a:srgbClr val="000000"/>
          </a:solidFill>
          <a:uFillTx/>
          <a:latin typeface="Calibri Light"/>
          <a:ea typeface="Calibri Light"/>
          <a:cs typeface="Calibri Light"/>
          <a:sym typeface="Calibri Light"/>
        </a:defRPr>
      </a:lvl8pPr>
      <a:lvl9pPr marL="0" marR="0" indent="0" algn="l" defTabSz="2926226" rtl="0" latinLnBrk="0">
        <a:lnSpc>
          <a:spcPct val="90000"/>
        </a:lnSpc>
        <a:spcBef>
          <a:spcPts val="0"/>
        </a:spcBef>
        <a:spcAft>
          <a:spcPts val="0"/>
        </a:spcAft>
        <a:buClrTx/>
        <a:buSzTx/>
        <a:buFontTx/>
        <a:buNone/>
        <a:tabLst/>
        <a:defRPr sz="14000" b="0" i="0" u="none" strike="noStrike" cap="none" spc="0" baseline="0">
          <a:solidFill>
            <a:srgbClr val="000000"/>
          </a:solidFill>
          <a:uFillTx/>
          <a:latin typeface="Calibri Light"/>
          <a:ea typeface="Calibri Light"/>
          <a:cs typeface="Calibri Light"/>
          <a:sym typeface="Calibri Light"/>
        </a:defRPr>
      </a:lvl9pPr>
    </p:titleStyle>
    <p:bodyStyle>
      <a:lvl1pPr marL="731556" marR="0" indent="-731556" algn="l" defTabSz="2926226" rtl="0" latinLnBrk="0">
        <a:lnSpc>
          <a:spcPct val="90000"/>
        </a:lnSpc>
        <a:spcBef>
          <a:spcPts val="3200"/>
        </a:spcBef>
        <a:spcAft>
          <a:spcPts val="0"/>
        </a:spcAft>
        <a:buClrTx/>
        <a:buSzPct val="100000"/>
        <a:buFont typeface="Arial"/>
        <a:buChar char="•"/>
        <a:tabLst/>
        <a:defRPr sz="8900" b="0" i="0" u="none" strike="noStrike" cap="none" spc="0" baseline="0">
          <a:solidFill>
            <a:srgbClr val="000000"/>
          </a:solidFill>
          <a:uFillTx/>
          <a:latin typeface="+mn-lt"/>
          <a:ea typeface="+mn-ea"/>
          <a:cs typeface="+mn-cs"/>
          <a:sym typeface="Calibri"/>
        </a:defRPr>
      </a:lvl1pPr>
      <a:lvl2pPr marL="2319804" marR="0" indent="-856691" algn="l" defTabSz="2926226" rtl="0" latinLnBrk="0">
        <a:lnSpc>
          <a:spcPct val="90000"/>
        </a:lnSpc>
        <a:spcBef>
          <a:spcPts val="3200"/>
        </a:spcBef>
        <a:spcAft>
          <a:spcPts val="0"/>
        </a:spcAft>
        <a:buClrTx/>
        <a:buSzPct val="100000"/>
        <a:buFont typeface="Arial"/>
        <a:buChar char="•"/>
        <a:tabLst/>
        <a:defRPr sz="8900" b="0" i="0" u="none" strike="noStrike" cap="none" spc="0" baseline="0">
          <a:solidFill>
            <a:srgbClr val="000000"/>
          </a:solidFill>
          <a:uFillTx/>
          <a:latin typeface="+mn-lt"/>
          <a:ea typeface="+mn-ea"/>
          <a:cs typeface="+mn-cs"/>
          <a:sym typeface="Calibri"/>
        </a:defRPr>
      </a:lvl2pPr>
      <a:lvl3pPr marL="3943547" marR="0" indent="-1017321" algn="l" defTabSz="2926226" rtl="0" latinLnBrk="0">
        <a:lnSpc>
          <a:spcPct val="90000"/>
        </a:lnSpc>
        <a:spcBef>
          <a:spcPts val="3200"/>
        </a:spcBef>
        <a:spcAft>
          <a:spcPts val="0"/>
        </a:spcAft>
        <a:buClrTx/>
        <a:buSzPct val="100000"/>
        <a:buFont typeface="Arial"/>
        <a:buChar char="•"/>
        <a:tabLst/>
        <a:defRPr sz="8900" b="0" i="0" u="none" strike="noStrike" cap="none" spc="0" baseline="0">
          <a:solidFill>
            <a:srgbClr val="000000"/>
          </a:solidFill>
          <a:uFillTx/>
          <a:latin typeface="+mn-lt"/>
          <a:ea typeface="+mn-ea"/>
          <a:cs typeface="+mn-cs"/>
          <a:sym typeface="Calibri"/>
        </a:defRPr>
      </a:lvl3pPr>
      <a:lvl4pPr marL="5531594" marR="0" indent="-1142255" algn="l" defTabSz="2926226" rtl="0" latinLnBrk="0">
        <a:lnSpc>
          <a:spcPct val="90000"/>
        </a:lnSpc>
        <a:spcBef>
          <a:spcPts val="3200"/>
        </a:spcBef>
        <a:spcAft>
          <a:spcPts val="0"/>
        </a:spcAft>
        <a:buClrTx/>
        <a:buSzPct val="100000"/>
        <a:buFont typeface="Arial"/>
        <a:buChar char="•"/>
        <a:tabLst/>
        <a:defRPr sz="8900" b="0" i="0" u="none" strike="noStrike" cap="none" spc="0" baseline="0">
          <a:solidFill>
            <a:srgbClr val="000000"/>
          </a:solidFill>
          <a:uFillTx/>
          <a:latin typeface="+mn-lt"/>
          <a:ea typeface="+mn-ea"/>
          <a:cs typeface="+mn-cs"/>
          <a:sym typeface="Calibri"/>
        </a:defRPr>
      </a:lvl4pPr>
      <a:lvl5pPr marL="6994707" marR="0" indent="-1142255" algn="l" defTabSz="2926226" rtl="0" latinLnBrk="0">
        <a:lnSpc>
          <a:spcPct val="90000"/>
        </a:lnSpc>
        <a:spcBef>
          <a:spcPts val="3200"/>
        </a:spcBef>
        <a:spcAft>
          <a:spcPts val="0"/>
        </a:spcAft>
        <a:buClrTx/>
        <a:buSzPct val="100000"/>
        <a:buFont typeface="Arial"/>
        <a:buChar char="•"/>
        <a:tabLst/>
        <a:defRPr sz="8900" b="0" i="0" u="none" strike="noStrike" cap="none" spc="0" baseline="0">
          <a:solidFill>
            <a:srgbClr val="000000"/>
          </a:solidFill>
          <a:uFillTx/>
          <a:latin typeface="+mn-lt"/>
          <a:ea typeface="+mn-ea"/>
          <a:cs typeface="+mn-cs"/>
          <a:sym typeface="Calibri"/>
        </a:defRPr>
      </a:lvl5pPr>
      <a:lvl6pPr marL="8457820" marR="0" indent="-1142255" algn="l" defTabSz="2926226" rtl="0" latinLnBrk="0">
        <a:lnSpc>
          <a:spcPct val="90000"/>
        </a:lnSpc>
        <a:spcBef>
          <a:spcPts val="3200"/>
        </a:spcBef>
        <a:spcAft>
          <a:spcPts val="0"/>
        </a:spcAft>
        <a:buClrTx/>
        <a:buSzPct val="100000"/>
        <a:buFont typeface="Arial"/>
        <a:buChar char="•"/>
        <a:tabLst/>
        <a:defRPr sz="8900" b="0" i="0" u="none" strike="noStrike" cap="none" spc="0" baseline="0">
          <a:solidFill>
            <a:srgbClr val="000000"/>
          </a:solidFill>
          <a:uFillTx/>
          <a:latin typeface="+mn-lt"/>
          <a:ea typeface="+mn-ea"/>
          <a:cs typeface="+mn-cs"/>
          <a:sym typeface="Calibri"/>
        </a:defRPr>
      </a:lvl6pPr>
      <a:lvl7pPr marL="9920933" marR="0" indent="-1142255" algn="l" defTabSz="2926226" rtl="0" latinLnBrk="0">
        <a:lnSpc>
          <a:spcPct val="90000"/>
        </a:lnSpc>
        <a:spcBef>
          <a:spcPts val="3200"/>
        </a:spcBef>
        <a:spcAft>
          <a:spcPts val="0"/>
        </a:spcAft>
        <a:buClrTx/>
        <a:buSzPct val="100000"/>
        <a:buFont typeface="Arial"/>
        <a:buChar char="•"/>
        <a:tabLst/>
        <a:defRPr sz="8900" b="0" i="0" u="none" strike="noStrike" cap="none" spc="0" baseline="0">
          <a:solidFill>
            <a:srgbClr val="000000"/>
          </a:solidFill>
          <a:uFillTx/>
          <a:latin typeface="+mn-lt"/>
          <a:ea typeface="+mn-ea"/>
          <a:cs typeface="+mn-cs"/>
          <a:sym typeface="Calibri"/>
        </a:defRPr>
      </a:lvl7pPr>
      <a:lvl8pPr marL="11384047" marR="0" indent="-1142255" algn="l" defTabSz="2926226" rtl="0" latinLnBrk="0">
        <a:lnSpc>
          <a:spcPct val="90000"/>
        </a:lnSpc>
        <a:spcBef>
          <a:spcPts val="3200"/>
        </a:spcBef>
        <a:spcAft>
          <a:spcPts val="0"/>
        </a:spcAft>
        <a:buClrTx/>
        <a:buSzPct val="100000"/>
        <a:buFont typeface="Arial"/>
        <a:buChar char="•"/>
        <a:tabLst/>
        <a:defRPr sz="8900" b="0" i="0" u="none" strike="noStrike" cap="none" spc="0" baseline="0">
          <a:solidFill>
            <a:srgbClr val="000000"/>
          </a:solidFill>
          <a:uFillTx/>
          <a:latin typeface="+mn-lt"/>
          <a:ea typeface="+mn-ea"/>
          <a:cs typeface="+mn-cs"/>
          <a:sym typeface="Calibri"/>
        </a:defRPr>
      </a:lvl8pPr>
      <a:lvl9pPr marL="12847160" marR="0" indent="-1142255" algn="l" defTabSz="2926226" rtl="0" latinLnBrk="0">
        <a:lnSpc>
          <a:spcPct val="90000"/>
        </a:lnSpc>
        <a:spcBef>
          <a:spcPts val="3200"/>
        </a:spcBef>
        <a:spcAft>
          <a:spcPts val="0"/>
        </a:spcAft>
        <a:buClrTx/>
        <a:buSzPct val="100000"/>
        <a:buFont typeface="Arial"/>
        <a:buChar char="•"/>
        <a:tabLst/>
        <a:defRPr sz="8900" b="0" i="0" u="none" strike="noStrike" cap="none" spc="0" baseline="0">
          <a:solidFill>
            <a:srgbClr val="000000"/>
          </a:solidFill>
          <a:uFillTx/>
          <a:latin typeface="+mn-lt"/>
          <a:ea typeface="+mn-ea"/>
          <a:cs typeface="+mn-cs"/>
          <a:sym typeface="Calibri"/>
        </a:defRPr>
      </a:lvl9pPr>
    </p:bodyStyle>
    <p:otherStyle>
      <a:lvl1pPr marL="0" marR="0" indent="0" algn="r" defTabSz="326532"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326532" algn="r" defTabSz="326532"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653064" algn="r" defTabSz="326532"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979596" algn="r" defTabSz="326532"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306128" algn="r" defTabSz="326532"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1632661" algn="r" defTabSz="326532"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1959193" algn="r" defTabSz="326532"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2285725" algn="r" defTabSz="326532"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2612257" algn="r" defTabSz="326532"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EA1DC54D-4AC9-D385-D5E2-74C6A439B4C6}"/>
              </a:ext>
            </a:extLst>
          </p:cNvPr>
          <p:cNvSpPr/>
          <p:nvPr/>
        </p:nvSpPr>
        <p:spPr>
          <a:xfrm>
            <a:off x="240786" y="319230"/>
            <a:ext cx="6627492" cy="2871972"/>
          </a:xfrm>
          <a:prstGeom prst="roundRect">
            <a:avLst>
              <a:gd name="adj" fmla="val 5969"/>
            </a:avLst>
          </a:prstGeom>
          <a:solidFill>
            <a:schemeClr val="bg1"/>
          </a:solidFill>
          <a:ln w="57150">
            <a:solidFill>
              <a:schemeClr val="accent6">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640">
              <a:solidFill>
                <a:srgbClr val="5894E8"/>
              </a:solidFill>
            </a:endParaRPr>
          </a:p>
        </p:txBody>
      </p:sp>
      <p:sp>
        <p:nvSpPr>
          <p:cNvPr id="11" name="Rectangle 10">
            <a:extLst>
              <a:ext uri="{FF2B5EF4-FFF2-40B4-BE49-F238E27FC236}">
                <a16:creationId xmlns:a16="http://schemas.microsoft.com/office/drawing/2014/main" id="{D7B049BD-2B21-54A1-9BB7-E03A8EEC2837}"/>
              </a:ext>
            </a:extLst>
          </p:cNvPr>
          <p:cNvSpPr/>
          <p:nvPr/>
        </p:nvSpPr>
        <p:spPr>
          <a:xfrm>
            <a:off x="6868277" y="451860"/>
            <a:ext cx="25724973" cy="1209984"/>
          </a:xfrm>
          <a:prstGeom prst="rect">
            <a:avLst/>
          </a:prstGeom>
          <a:solidFill>
            <a:schemeClr val="accent6">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b="1" dirty="0">
                <a:solidFill>
                  <a:schemeClr val="bg1"/>
                </a:solidFill>
                <a:latin typeface="Arial" panose="020B0604020202020204" pitchFamily="34" charset="0"/>
                <a:ea typeface="Arial Unicode MS" panose="020B0604020202020204" pitchFamily="34" charset="-128"/>
                <a:cs typeface="Arial" panose="020B0604020202020204" pitchFamily="34" charset="0"/>
              </a:rPr>
              <a:t>  </a:t>
            </a:r>
            <a:r>
              <a:rPr lang="en-US" sz="5400" b="1" i="1" dirty="0">
                <a:solidFill>
                  <a:schemeClr val="bg1"/>
                </a:solidFill>
                <a:latin typeface="Arial" panose="020B0604020202020204" pitchFamily="34" charset="0"/>
                <a:ea typeface="Arial Unicode MS" panose="020B0604020202020204" pitchFamily="34" charset="-128"/>
                <a:cs typeface="Arial" panose="020B0604020202020204" pitchFamily="34" charset="0"/>
              </a:rPr>
              <a:t>VastTrack</a:t>
            </a:r>
            <a:r>
              <a:rPr lang="en-US" sz="5400" b="1" dirty="0">
                <a:solidFill>
                  <a:schemeClr val="bg1"/>
                </a:solidFill>
                <a:latin typeface="Arial" panose="020B0604020202020204" pitchFamily="34" charset="0"/>
                <a:ea typeface="Arial Unicode MS" panose="020B0604020202020204" pitchFamily="34" charset="-128"/>
                <a:cs typeface="Arial" panose="020B0604020202020204" pitchFamily="34" charset="0"/>
              </a:rPr>
              <a:t>: Vast Category Visual Object Tracking</a:t>
            </a:r>
            <a:endParaRPr lang="en-US" sz="4800" b="1" dirty="0">
              <a:solidFill>
                <a:schemeClr val="bg1"/>
              </a:solidFill>
              <a:latin typeface="Arial" panose="020B0604020202020204" pitchFamily="34" charset="0"/>
              <a:ea typeface="Arial Unicode MS" panose="020B0604020202020204" pitchFamily="34" charset="-128"/>
              <a:cs typeface="Arial" panose="020B0604020202020204" pitchFamily="34" charset="0"/>
            </a:endParaRPr>
          </a:p>
        </p:txBody>
      </p:sp>
      <p:sp>
        <p:nvSpPr>
          <p:cNvPr id="14" name="Rectangle 13">
            <a:extLst>
              <a:ext uri="{FF2B5EF4-FFF2-40B4-BE49-F238E27FC236}">
                <a16:creationId xmlns:a16="http://schemas.microsoft.com/office/drawing/2014/main" id="{8B5A8F15-A010-76F7-6F0B-AE865F060C23}"/>
              </a:ext>
            </a:extLst>
          </p:cNvPr>
          <p:cNvSpPr/>
          <p:nvPr/>
        </p:nvSpPr>
        <p:spPr>
          <a:xfrm>
            <a:off x="6962144" y="1830207"/>
            <a:ext cx="25089795" cy="1186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r>
              <a:rPr lang="en-US" sz="3300" b="1" dirty="0">
                <a:solidFill>
                  <a:srgbClr val="1E4686"/>
                </a:solidFill>
                <a:latin typeface="Arial" panose="020B0604020202020204" pitchFamily="34" charset="0"/>
                <a:ea typeface="Arial Unicode MS" panose="020B0604020202020204" pitchFamily="34" charset="-128"/>
                <a:cs typeface="Arial" panose="020B0604020202020204" pitchFamily="34" charset="0"/>
              </a:rPr>
              <a:t>Liang Peng</a:t>
            </a:r>
            <a:r>
              <a:rPr lang="en-US" sz="3300" baseline="30000" dirty="0">
                <a:solidFill>
                  <a:srgbClr val="1E4686"/>
                </a:solidFill>
                <a:latin typeface="Arial" panose="020B0604020202020204" pitchFamily="34" charset="0"/>
                <a:ea typeface="Arial Unicode MS" panose="020B0604020202020204" pitchFamily="34" charset="-128"/>
                <a:cs typeface="Arial" panose="020B0604020202020204" pitchFamily="34" charset="0"/>
              </a:rPr>
              <a:t>1</a:t>
            </a:r>
            <a:r>
              <a:rPr lang="en-US" sz="3300" dirty="0">
                <a:solidFill>
                  <a:srgbClr val="1E4686"/>
                </a:solidFill>
                <a:latin typeface="Arial" panose="020B0604020202020204" pitchFamily="34" charset="0"/>
                <a:ea typeface="Arial Unicode MS" panose="020B0604020202020204" pitchFamily="34" charset="-128"/>
                <a:cs typeface="Arial" panose="020B0604020202020204" pitchFamily="34" charset="0"/>
              </a:rPr>
              <a:t>*	  </a:t>
            </a:r>
            <a:r>
              <a:rPr lang="en-US" sz="3300" b="1" dirty="0">
                <a:solidFill>
                  <a:srgbClr val="1E4686"/>
                </a:solidFill>
                <a:latin typeface="Arial" panose="020B0604020202020204" pitchFamily="34" charset="0"/>
                <a:ea typeface="Arial Unicode MS" panose="020B0604020202020204" pitchFamily="34" charset="-128"/>
                <a:cs typeface="Arial" panose="020B0604020202020204" pitchFamily="34" charset="0"/>
              </a:rPr>
              <a:t>Junyuan Gao</a:t>
            </a:r>
            <a:r>
              <a:rPr lang="en-US" sz="3300" baseline="30000" dirty="0">
                <a:solidFill>
                  <a:srgbClr val="1E4686"/>
                </a:solidFill>
                <a:latin typeface="Arial" panose="020B0604020202020204" pitchFamily="34" charset="0"/>
                <a:ea typeface="Arial Unicode MS" panose="020B0604020202020204" pitchFamily="34" charset="-128"/>
                <a:cs typeface="Arial" panose="020B0604020202020204" pitchFamily="34" charset="0"/>
              </a:rPr>
              <a:t>1</a:t>
            </a:r>
            <a:r>
              <a:rPr lang="en-US" sz="3300" dirty="0">
                <a:solidFill>
                  <a:srgbClr val="1E4686"/>
                </a:solidFill>
                <a:latin typeface="Arial" panose="020B0604020202020204" pitchFamily="34" charset="0"/>
                <a:ea typeface="Arial Unicode MS" panose="020B0604020202020204" pitchFamily="34" charset="-128"/>
                <a:cs typeface="Arial" panose="020B0604020202020204" pitchFamily="34" charset="0"/>
              </a:rPr>
              <a:t>*   </a:t>
            </a:r>
            <a:r>
              <a:rPr lang="en-US" sz="3300" b="1" dirty="0">
                <a:solidFill>
                  <a:srgbClr val="1E4686"/>
                </a:solidFill>
                <a:latin typeface="Arial" panose="020B0604020202020204" pitchFamily="34" charset="0"/>
                <a:ea typeface="Arial Unicode MS" panose="020B0604020202020204" pitchFamily="34" charset="-128"/>
                <a:cs typeface="Arial" panose="020B0604020202020204" pitchFamily="34" charset="0"/>
              </a:rPr>
              <a:t>Xinran Liu</a:t>
            </a:r>
            <a:r>
              <a:rPr lang="en-US" sz="3300" baseline="30000" dirty="0">
                <a:solidFill>
                  <a:srgbClr val="1E4686"/>
                </a:solidFill>
                <a:latin typeface="Arial" panose="020B0604020202020204" pitchFamily="34" charset="0"/>
                <a:ea typeface="Arial Unicode MS" panose="020B0604020202020204" pitchFamily="34" charset="-128"/>
                <a:cs typeface="Arial" panose="020B0604020202020204" pitchFamily="34" charset="0"/>
              </a:rPr>
              <a:t>1,2</a:t>
            </a:r>
            <a:r>
              <a:rPr lang="en-US" sz="3300" dirty="0">
                <a:solidFill>
                  <a:srgbClr val="1E4686"/>
                </a:solidFill>
                <a:latin typeface="Arial" panose="020B0604020202020204" pitchFamily="34" charset="0"/>
                <a:ea typeface="Arial Unicode MS" panose="020B0604020202020204" pitchFamily="34" charset="-128"/>
                <a:cs typeface="Arial" panose="020B0604020202020204" pitchFamily="34" charset="0"/>
              </a:rPr>
              <a:t>*  </a:t>
            </a:r>
            <a:r>
              <a:rPr lang="en-US" sz="3300" b="1" dirty="0">
                <a:solidFill>
                  <a:srgbClr val="1E4686"/>
                </a:solidFill>
                <a:latin typeface="Arial" panose="020B0604020202020204" pitchFamily="34" charset="0"/>
                <a:ea typeface="Arial Unicode MS" panose="020B0604020202020204" pitchFamily="34" charset="-128"/>
                <a:cs typeface="Arial" panose="020B0604020202020204" pitchFamily="34" charset="0"/>
              </a:rPr>
              <a:t>Weihong Li</a:t>
            </a:r>
            <a:r>
              <a:rPr lang="en-US" sz="3300" baseline="30000" dirty="0">
                <a:solidFill>
                  <a:srgbClr val="1E4686"/>
                </a:solidFill>
                <a:latin typeface="Arial" panose="020B0604020202020204" pitchFamily="34" charset="0"/>
                <a:ea typeface="Arial Unicode MS" panose="020B0604020202020204" pitchFamily="34" charset="-128"/>
                <a:cs typeface="Arial" panose="020B0604020202020204" pitchFamily="34" charset="0"/>
              </a:rPr>
              <a:t>1</a:t>
            </a:r>
            <a:r>
              <a:rPr lang="en-US" sz="3300" dirty="0">
                <a:solidFill>
                  <a:srgbClr val="1E4686"/>
                </a:solidFill>
                <a:latin typeface="Arial" panose="020B0604020202020204" pitchFamily="34" charset="0"/>
                <a:ea typeface="Arial Unicode MS" panose="020B0604020202020204" pitchFamily="34" charset="-128"/>
                <a:cs typeface="Arial" panose="020B0604020202020204" pitchFamily="34" charset="0"/>
              </a:rPr>
              <a:t>*  </a:t>
            </a:r>
            <a:r>
              <a:rPr lang="en-US" sz="3300" b="1" dirty="0">
                <a:solidFill>
                  <a:srgbClr val="1E4686"/>
                </a:solidFill>
                <a:latin typeface="Arial" panose="020B0604020202020204" pitchFamily="34" charset="0"/>
                <a:ea typeface="Arial Unicode MS" panose="020B0604020202020204" pitchFamily="34" charset="-128"/>
                <a:cs typeface="Arial" panose="020B0604020202020204" pitchFamily="34" charset="0"/>
              </a:rPr>
              <a:t>Shaohua Dong</a:t>
            </a:r>
            <a:r>
              <a:rPr lang="en-US" sz="3300" baseline="30000" dirty="0">
                <a:solidFill>
                  <a:srgbClr val="1E4686"/>
                </a:solidFill>
                <a:latin typeface="Arial" panose="020B0604020202020204" pitchFamily="34" charset="0"/>
                <a:ea typeface="Arial Unicode MS" panose="020B0604020202020204" pitchFamily="34" charset="-128"/>
                <a:cs typeface="Arial" panose="020B0604020202020204" pitchFamily="34" charset="0"/>
              </a:rPr>
              <a:t>3</a:t>
            </a:r>
            <a:r>
              <a:rPr lang="en-US" sz="3300" dirty="0">
                <a:solidFill>
                  <a:srgbClr val="1E4686"/>
                </a:solidFill>
                <a:latin typeface="Arial" panose="020B0604020202020204" pitchFamily="34" charset="0"/>
                <a:ea typeface="Arial Unicode MS" panose="020B0604020202020204" pitchFamily="34" charset="-128"/>
                <a:cs typeface="Arial" panose="020B0604020202020204" pitchFamily="34" charset="0"/>
              </a:rPr>
              <a:t>*  </a:t>
            </a:r>
            <a:r>
              <a:rPr lang="en-US" sz="3300" b="1" dirty="0">
                <a:solidFill>
                  <a:srgbClr val="1E4686"/>
                </a:solidFill>
                <a:latin typeface="Arial" panose="020B0604020202020204" pitchFamily="34" charset="0"/>
                <a:ea typeface="Arial Unicode MS" panose="020B0604020202020204" pitchFamily="34" charset="-128"/>
                <a:cs typeface="Arial" panose="020B0604020202020204" pitchFamily="34" charset="0"/>
              </a:rPr>
              <a:t>Zhipeng Zhang</a:t>
            </a:r>
            <a:r>
              <a:rPr lang="en-US" sz="3300" baseline="30000" dirty="0">
                <a:solidFill>
                  <a:srgbClr val="1E4686"/>
                </a:solidFill>
                <a:latin typeface="Arial" panose="020B0604020202020204" pitchFamily="34" charset="0"/>
                <a:ea typeface="Arial Unicode MS" panose="020B0604020202020204" pitchFamily="34" charset="-128"/>
                <a:cs typeface="Arial" panose="020B0604020202020204" pitchFamily="34" charset="0"/>
              </a:rPr>
              <a:t>4    </a:t>
            </a:r>
            <a:r>
              <a:rPr lang="en-US" sz="3300" b="1" dirty="0">
                <a:solidFill>
                  <a:srgbClr val="1E4686"/>
                </a:solidFill>
                <a:latin typeface="Arial" panose="020B0604020202020204" pitchFamily="34" charset="0"/>
                <a:ea typeface="Arial Unicode MS" panose="020B0604020202020204" pitchFamily="34" charset="-128"/>
                <a:cs typeface="Arial" panose="020B0604020202020204" pitchFamily="34" charset="0"/>
              </a:rPr>
              <a:t>Heng Fan</a:t>
            </a:r>
            <a:r>
              <a:rPr lang="en-US" sz="3300" baseline="30000" dirty="0">
                <a:solidFill>
                  <a:srgbClr val="1E4686"/>
                </a:solidFill>
                <a:latin typeface="Arial" panose="020B0604020202020204" pitchFamily="34" charset="0"/>
                <a:ea typeface="Arial Unicode MS" panose="020B0604020202020204" pitchFamily="34" charset="-128"/>
                <a:cs typeface="Arial" panose="020B0604020202020204" pitchFamily="34" charset="0"/>
              </a:rPr>
              <a:t>3</a:t>
            </a:r>
            <a:r>
              <a:rPr lang="en-US" sz="3300" baseline="30000" dirty="0">
                <a:solidFill>
                  <a:schemeClr val="tx1"/>
                </a:solidFill>
              </a:rPr>
              <a:t>†     </a:t>
            </a:r>
            <a:r>
              <a:rPr lang="en-US" sz="3300" b="1" dirty="0">
                <a:solidFill>
                  <a:srgbClr val="1E4686"/>
                </a:solidFill>
                <a:latin typeface="Arial" panose="020B0604020202020204" pitchFamily="34" charset="0"/>
                <a:ea typeface="Arial Unicode MS" panose="020B0604020202020204" pitchFamily="34" charset="-128"/>
                <a:cs typeface="Arial" panose="020B0604020202020204" pitchFamily="34" charset="0"/>
              </a:rPr>
              <a:t>Libo Zhang</a:t>
            </a:r>
            <a:r>
              <a:rPr lang="en-US" sz="3300" baseline="30000" dirty="0">
                <a:solidFill>
                  <a:srgbClr val="1E4686"/>
                </a:solidFill>
                <a:latin typeface="Arial" panose="020B0604020202020204" pitchFamily="34" charset="0"/>
                <a:ea typeface="Arial Unicode MS" panose="020B0604020202020204" pitchFamily="34" charset="-128"/>
                <a:cs typeface="Arial" panose="020B0604020202020204" pitchFamily="34" charset="0"/>
              </a:rPr>
              <a:t>1</a:t>
            </a:r>
            <a:r>
              <a:rPr lang="en-US" sz="3300" baseline="30000" dirty="0">
                <a:solidFill>
                  <a:schemeClr val="tx1"/>
                </a:solidFill>
              </a:rPr>
              <a:t>†</a:t>
            </a:r>
            <a:r>
              <a:rPr lang="en-US" sz="3300" baseline="300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3200" dirty="0">
                <a:solidFill>
                  <a:srgbClr val="1E4686"/>
                </a:solidFill>
                <a:latin typeface="Arial" panose="020B0604020202020204" pitchFamily="34" charset="0"/>
                <a:ea typeface="Arial Unicode MS" panose="020B0604020202020204" pitchFamily="34" charset="-128"/>
                <a:cs typeface="Arial" panose="020B0604020202020204" pitchFamily="34" charset="0"/>
              </a:rPr>
              <a:t>(*equal contributions; </a:t>
            </a:r>
            <a:r>
              <a:rPr lang="en-US" sz="3200" baseline="30000" dirty="0">
                <a:solidFill>
                  <a:srgbClr val="1E4686"/>
                </a:solidFill>
                <a:latin typeface="Arial" panose="020B0604020202020204" pitchFamily="34" charset="0"/>
                <a:ea typeface="Arial Unicode MS" panose="020B0604020202020204" pitchFamily="34" charset="-128"/>
                <a:cs typeface="Arial" panose="020B0604020202020204" pitchFamily="34" charset="0"/>
              </a:rPr>
              <a:t>†</a:t>
            </a:r>
            <a:r>
              <a:rPr lang="en-US" sz="3200" dirty="0">
                <a:solidFill>
                  <a:srgbClr val="1E4686"/>
                </a:solidFill>
                <a:latin typeface="Arial" panose="020B0604020202020204" pitchFamily="34" charset="0"/>
                <a:ea typeface="Arial Unicode MS" panose="020B0604020202020204" pitchFamily="34" charset="-128"/>
                <a:cs typeface="Arial" panose="020B0604020202020204" pitchFamily="34" charset="0"/>
              </a:rPr>
              <a:t>equal advising and co-last author) </a:t>
            </a:r>
            <a:endParaRPr lang="en-US" sz="3600" baseline="30000" dirty="0">
              <a:solidFill>
                <a:srgbClr val="1E4686"/>
              </a:solidFill>
              <a:latin typeface="Arial" panose="020B0604020202020204" pitchFamily="34" charset="0"/>
              <a:ea typeface="Arial Unicode MS" panose="020B0604020202020204" pitchFamily="34" charset="-128"/>
              <a:cs typeface="Arial" panose="020B0604020202020204" pitchFamily="34" charset="0"/>
            </a:endParaRPr>
          </a:p>
        </p:txBody>
      </p:sp>
      <p:sp>
        <p:nvSpPr>
          <p:cNvPr id="16" name="Rectangle 15">
            <a:extLst>
              <a:ext uri="{FF2B5EF4-FFF2-40B4-BE49-F238E27FC236}">
                <a16:creationId xmlns:a16="http://schemas.microsoft.com/office/drawing/2014/main" id="{37BD160A-6FB1-584A-8FBB-19683074DC00}"/>
              </a:ext>
            </a:extLst>
          </p:cNvPr>
          <p:cNvSpPr/>
          <p:nvPr/>
        </p:nvSpPr>
        <p:spPr>
          <a:xfrm>
            <a:off x="6962145" y="2977960"/>
            <a:ext cx="23052380" cy="623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aseline="30000" dirty="0">
                <a:solidFill>
                  <a:srgbClr val="1E4686"/>
                </a:solidFill>
                <a:latin typeface="Arial" panose="020B0604020202020204" pitchFamily="34" charset="0"/>
                <a:ea typeface="Arial Unicode MS" panose="020B0604020202020204" pitchFamily="34" charset="-128"/>
                <a:cs typeface="Arial" panose="020B0604020202020204" pitchFamily="34" charset="0"/>
              </a:rPr>
              <a:t>1</a:t>
            </a:r>
            <a:r>
              <a:rPr lang="en-US" sz="3200" dirty="0">
                <a:solidFill>
                  <a:srgbClr val="1E4686"/>
                </a:solidFill>
                <a:latin typeface="Arial" panose="020B0604020202020204" pitchFamily="34" charset="0"/>
                <a:ea typeface="Arial Unicode MS" panose="020B0604020202020204" pitchFamily="34" charset="-128"/>
                <a:cs typeface="Arial" panose="020B0604020202020204" pitchFamily="34" charset="0"/>
              </a:rPr>
              <a:t>Institute of Software Chinese Academy of Sciences</a:t>
            </a:r>
            <a:r>
              <a:rPr lang="en-US" sz="3200" baseline="30000" dirty="0">
                <a:solidFill>
                  <a:srgbClr val="1E4686"/>
                </a:solidFill>
                <a:latin typeface="Arial" panose="020B0604020202020204" pitchFamily="34" charset="0"/>
                <a:ea typeface="Arial Unicode MS" panose="020B0604020202020204" pitchFamily="34" charset="-128"/>
                <a:cs typeface="Arial" panose="020B0604020202020204" pitchFamily="34" charset="0"/>
              </a:rPr>
              <a:t>   2</a:t>
            </a:r>
            <a:r>
              <a:rPr lang="en-US" sz="3200" dirty="0">
                <a:solidFill>
                  <a:srgbClr val="1E4686"/>
                </a:solidFill>
                <a:latin typeface="Arial" panose="020B0604020202020204" pitchFamily="34" charset="0"/>
                <a:ea typeface="Arial Unicode MS" panose="020B0604020202020204" pitchFamily="34" charset="-128"/>
                <a:cs typeface="Arial" panose="020B0604020202020204" pitchFamily="34" charset="0"/>
              </a:rPr>
              <a:t>University of Chinese Academy of Sciences  </a:t>
            </a:r>
            <a:r>
              <a:rPr lang="en-US" sz="3200" baseline="30000" dirty="0">
                <a:solidFill>
                  <a:srgbClr val="1E4686"/>
                </a:solidFill>
                <a:latin typeface="Arial" panose="020B0604020202020204" pitchFamily="34" charset="0"/>
                <a:ea typeface="Arial Unicode MS" panose="020B0604020202020204" pitchFamily="34" charset="-128"/>
                <a:cs typeface="Arial" panose="020B0604020202020204" pitchFamily="34" charset="0"/>
              </a:rPr>
              <a:t>3</a:t>
            </a:r>
            <a:r>
              <a:rPr lang="en-US" sz="3200" dirty="0">
                <a:solidFill>
                  <a:srgbClr val="1E4686"/>
                </a:solidFill>
                <a:latin typeface="Arial" panose="020B0604020202020204" pitchFamily="34" charset="0"/>
                <a:ea typeface="Arial Unicode MS" panose="020B0604020202020204" pitchFamily="34" charset="-128"/>
                <a:cs typeface="Arial" panose="020B0604020202020204" pitchFamily="34" charset="0"/>
              </a:rPr>
              <a:t>UNT   </a:t>
            </a:r>
            <a:r>
              <a:rPr lang="en-US" sz="3200" baseline="30000" dirty="0">
                <a:solidFill>
                  <a:srgbClr val="1E4686"/>
                </a:solidFill>
                <a:latin typeface="Arial" panose="020B0604020202020204" pitchFamily="34" charset="0"/>
                <a:ea typeface="Arial Unicode MS" panose="020B0604020202020204" pitchFamily="34" charset="-128"/>
                <a:cs typeface="Arial" panose="020B0604020202020204" pitchFamily="34" charset="0"/>
              </a:rPr>
              <a:t>4</a:t>
            </a:r>
            <a:r>
              <a:rPr lang="en-US" sz="3200" dirty="0">
                <a:solidFill>
                  <a:srgbClr val="1E4686"/>
                </a:solidFill>
                <a:latin typeface="Arial" panose="020B0604020202020204" pitchFamily="34" charset="0"/>
                <a:ea typeface="Arial Unicode MS" panose="020B0604020202020204" pitchFamily="34" charset="-128"/>
                <a:cs typeface="Arial" panose="020B0604020202020204" pitchFamily="34" charset="0"/>
              </a:rPr>
              <a:t>KargoBot     </a:t>
            </a:r>
          </a:p>
        </p:txBody>
      </p:sp>
      <p:sp>
        <p:nvSpPr>
          <p:cNvPr id="26" name="Rounded Rectangle 25">
            <a:extLst>
              <a:ext uri="{FF2B5EF4-FFF2-40B4-BE49-F238E27FC236}">
                <a16:creationId xmlns:a16="http://schemas.microsoft.com/office/drawing/2014/main" id="{809C75F0-65AB-8016-D10F-96521ADA8927}"/>
              </a:ext>
            </a:extLst>
          </p:cNvPr>
          <p:cNvSpPr/>
          <p:nvPr/>
        </p:nvSpPr>
        <p:spPr>
          <a:xfrm>
            <a:off x="9289951" y="3897683"/>
            <a:ext cx="14030908" cy="17828688"/>
          </a:xfrm>
          <a:prstGeom prst="roundRect">
            <a:avLst>
              <a:gd name="adj" fmla="val 1749"/>
            </a:avLst>
          </a:prstGeom>
          <a:noFill/>
          <a:ln w="571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640">
              <a:solidFill>
                <a:srgbClr val="5894E8"/>
              </a:solidFill>
            </a:endParaRPr>
          </a:p>
        </p:txBody>
      </p:sp>
      <p:sp>
        <p:nvSpPr>
          <p:cNvPr id="42" name="Rectangle 41">
            <a:extLst>
              <a:ext uri="{FF2B5EF4-FFF2-40B4-BE49-F238E27FC236}">
                <a16:creationId xmlns:a16="http://schemas.microsoft.com/office/drawing/2014/main" id="{B5E1E6F5-0C7F-492F-265A-B3B944B83132}"/>
              </a:ext>
            </a:extLst>
          </p:cNvPr>
          <p:cNvSpPr/>
          <p:nvPr/>
        </p:nvSpPr>
        <p:spPr>
          <a:xfrm>
            <a:off x="285343" y="7947654"/>
            <a:ext cx="8767696" cy="43236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8925" indent="-288925">
              <a:spcAft>
                <a:spcPts val="1200"/>
              </a:spcAft>
              <a:buFont typeface="Arial" panose="020B0604020202020204" pitchFamily="34" charset="0"/>
              <a:buChar char="•"/>
            </a:pPr>
            <a:r>
              <a:rPr lang="en-US" sz="2800" dirty="0">
                <a:solidFill>
                  <a:schemeClr val="tx1"/>
                </a:solidFill>
                <a:latin typeface="Arial" panose="020B0604020202020204" pitchFamily="34" charset="0"/>
                <a:cs typeface="Arial" panose="020B0604020202020204" pitchFamily="34" charset="0"/>
              </a:rPr>
              <a:t>We propose VastTrack, the largest tracking benchmark regarding the number of videos and object categories.</a:t>
            </a:r>
          </a:p>
          <a:p>
            <a:pPr marL="288925" indent="-288925">
              <a:spcAft>
                <a:spcPts val="1200"/>
              </a:spcAft>
              <a:buFont typeface="Arial" panose="020B0604020202020204" pitchFamily="34" charset="0"/>
              <a:buChar char="•"/>
            </a:pPr>
            <a:r>
              <a:rPr lang="en-US" sz="2800" dirty="0">
                <a:solidFill>
                  <a:schemeClr val="tx1"/>
                </a:solidFill>
                <a:latin typeface="Arial" panose="020B0604020202020204" pitchFamily="34" charset="0"/>
                <a:cs typeface="Arial" panose="020B0604020202020204" pitchFamily="34" charset="0"/>
              </a:rPr>
              <a:t>We offer high-quality comprehensive labeling, including bounding box annotation and natural language description for each video.</a:t>
            </a:r>
          </a:p>
          <a:p>
            <a:pPr marL="288925" indent="-288925">
              <a:spcAft>
                <a:spcPts val="1200"/>
              </a:spcAft>
              <a:buFont typeface="Arial" panose="020B0604020202020204" pitchFamily="34" charset="0"/>
              <a:buChar char="•"/>
            </a:pPr>
            <a:r>
              <a:rPr lang="en-US" sz="2800" dirty="0">
                <a:solidFill>
                  <a:schemeClr val="tx1"/>
                </a:solidFill>
                <a:latin typeface="Arial" panose="020B0604020202020204" pitchFamily="34" charset="0"/>
                <a:cs typeface="Arial" panose="020B0604020202020204" pitchFamily="34" charset="0"/>
              </a:rPr>
              <a:t>We evaluate 25 state-of-the-art visual trackers on VastTrack, providing extensive baselines for future comparisons.</a:t>
            </a:r>
          </a:p>
        </p:txBody>
      </p:sp>
      <p:sp>
        <p:nvSpPr>
          <p:cNvPr id="24" name="Rounded Rectangle 23">
            <a:extLst>
              <a:ext uri="{FF2B5EF4-FFF2-40B4-BE49-F238E27FC236}">
                <a16:creationId xmlns:a16="http://schemas.microsoft.com/office/drawing/2014/main" id="{7D3CCB38-DADB-8421-E36B-04CCD04BF924}"/>
              </a:ext>
            </a:extLst>
          </p:cNvPr>
          <p:cNvSpPr/>
          <p:nvPr/>
        </p:nvSpPr>
        <p:spPr>
          <a:xfrm>
            <a:off x="148792" y="3897683"/>
            <a:ext cx="8955463" cy="8498881"/>
          </a:xfrm>
          <a:prstGeom prst="roundRect">
            <a:avLst>
              <a:gd name="adj" fmla="val 3557"/>
            </a:avLst>
          </a:prstGeom>
          <a:noFill/>
          <a:ln w="571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640">
              <a:solidFill>
                <a:srgbClr val="5894E8"/>
              </a:solidFill>
            </a:endParaRPr>
          </a:p>
        </p:txBody>
      </p:sp>
      <p:sp>
        <p:nvSpPr>
          <p:cNvPr id="25" name="Rectangle 24">
            <a:extLst>
              <a:ext uri="{FF2B5EF4-FFF2-40B4-BE49-F238E27FC236}">
                <a16:creationId xmlns:a16="http://schemas.microsoft.com/office/drawing/2014/main" id="{1574D5F2-7CFB-4861-CBED-A2B92917E0C7}"/>
              </a:ext>
            </a:extLst>
          </p:cNvPr>
          <p:cNvSpPr/>
          <p:nvPr/>
        </p:nvSpPr>
        <p:spPr>
          <a:xfrm>
            <a:off x="2932102" y="3606679"/>
            <a:ext cx="3390777" cy="537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b="1" dirty="0">
                <a:solidFill>
                  <a:schemeClr val="accent6">
                    <a:lumMod val="75000"/>
                  </a:schemeClr>
                </a:solidFill>
                <a:latin typeface="Arial" panose="020B0604020202020204" pitchFamily="34" charset="0"/>
                <a:cs typeface="Arial" panose="020B0604020202020204" pitchFamily="34" charset="0"/>
              </a:rPr>
              <a:t>Introduction</a:t>
            </a:r>
            <a:endParaRPr lang="en-US" sz="8640" b="1" dirty="0">
              <a:solidFill>
                <a:schemeClr val="accent6">
                  <a:lumMod val="75000"/>
                </a:schemeClr>
              </a:solidFill>
              <a:latin typeface="Arial" panose="020B0604020202020204" pitchFamily="34" charset="0"/>
              <a:cs typeface="Arial" panose="020B0604020202020204" pitchFamily="34" charset="0"/>
            </a:endParaRPr>
          </a:p>
        </p:txBody>
      </p:sp>
      <p:sp>
        <p:nvSpPr>
          <p:cNvPr id="34" name="Rounded Rectangle 33">
            <a:extLst>
              <a:ext uri="{FF2B5EF4-FFF2-40B4-BE49-F238E27FC236}">
                <a16:creationId xmlns:a16="http://schemas.microsoft.com/office/drawing/2014/main" id="{09044129-78CB-5D08-1ABF-AD4F0EAC6E9F}"/>
              </a:ext>
            </a:extLst>
          </p:cNvPr>
          <p:cNvSpPr/>
          <p:nvPr/>
        </p:nvSpPr>
        <p:spPr>
          <a:xfrm>
            <a:off x="148791" y="12950429"/>
            <a:ext cx="8955463" cy="8784332"/>
          </a:xfrm>
          <a:prstGeom prst="roundRect">
            <a:avLst>
              <a:gd name="adj" fmla="val 4545"/>
            </a:avLst>
          </a:prstGeom>
          <a:noFill/>
          <a:ln w="571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640">
              <a:solidFill>
                <a:srgbClr val="5894E8"/>
              </a:solidFill>
            </a:endParaRPr>
          </a:p>
        </p:txBody>
      </p:sp>
      <p:sp>
        <p:nvSpPr>
          <p:cNvPr id="2061" name="Rectangle 2060">
            <a:extLst>
              <a:ext uri="{FF2B5EF4-FFF2-40B4-BE49-F238E27FC236}">
                <a16:creationId xmlns:a16="http://schemas.microsoft.com/office/drawing/2014/main" id="{93FBD49B-8D90-8ABF-217F-E26AAD268AC8}"/>
              </a:ext>
            </a:extLst>
          </p:cNvPr>
          <p:cNvSpPr/>
          <p:nvPr/>
        </p:nvSpPr>
        <p:spPr>
          <a:xfrm>
            <a:off x="2939775" y="12680604"/>
            <a:ext cx="3390777" cy="537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b="1" dirty="0">
                <a:solidFill>
                  <a:schemeClr val="accent6">
                    <a:lumMod val="75000"/>
                  </a:schemeClr>
                </a:solidFill>
                <a:latin typeface="Arial" panose="020B0604020202020204" pitchFamily="34" charset="0"/>
                <a:cs typeface="Arial" panose="020B0604020202020204" pitchFamily="34" charset="0"/>
              </a:rPr>
              <a:t>Motivation</a:t>
            </a:r>
          </a:p>
        </p:txBody>
      </p:sp>
      <p:sp>
        <p:nvSpPr>
          <p:cNvPr id="2071" name="Rectangle 2070">
            <a:extLst>
              <a:ext uri="{FF2B5EF4-FFF2-40B4-BE49-F238E27FC236}">
                <a16:creationId xmlns:a16="http://schemas.microsoft.com/office/drawing/2014/main" id="{9D730647-31B7-5BE6-7739-4ABB1F7A1B8C}"/>
              </a:ext>
            </a:extLst>
          </p:cNvPr>
          <p:cNvSpPr/>
          <p:nvPr/>
        </p:nvSpPr>
        <p:spPr>
          <a:xfrm>
            <a:off x="13537361" y="3612689"/>
            <a:ext cx="5536088" cy="537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840" b="1" dirty="0">
                <a:solidFill>
                  <a:schemeClr val="accent6">
                    <a:lumMod val="75000"/>
                  </a:schemeClr>
                </a:solidFill>
                <a:latin typeface="Arial" panose="020B0604020202020204" pitchFamily="34" charset="0"/>
                <a:cs typeface="Arial" panose="020B0604020202020204" pitchFamily="34" charset="0"/>
              </a:rPr>
              <a:t>Proposed</a:t>
            </a:r>
            <a:r>
              <a:rPr lang="zh-CN" altLang="en-US" sz="3840" b="1" dirty="0">
                <a:solidFill>
                  <a:schemeClr val="accent6">
                    <a:lumMod val="75000"/>
                  </a:schemeClr>
                </a:solidFill>
                <a:latin typeface="Arial" panose="020B0604020202020204" pitchFamily="34" charset="0"/>
                <a:cs typeface="Arial" panose="020B0604020202020204" pitchFamily="34" charset="0"/>
              </a:rPr>
              <a:t> </a:t>
            </a:r>
            <a:r>
              <a:rPr lang="en-US" sz="3840" b="1" dirty="0">
                <a:solidFill>
                  <a:schemeClr val="accent6">
                    <a:lumMod val="75000"/>
                  </a:schemeClr>
                </a:solidFill>
                <a:latin typeface="Arial" panose="020B0604020202020204" pitchFamily="34" charset="0"/>
                <a:cs typeface="Arial" panose="020B0604020202020204" pitchFamily="34" charset="0"/>
              </a:rPr>
              <a:t>Vas</a:t>
            </a:r>
            <a:r>
              <a:rPr lang="en-US" altLang="zh-CN" sz="3840" b="1" dirty="0">
                <a:solidFill>
                  <a:schemeClr val="accent6">
                    <a:lumMod val="75000"/>
                  </a:schemeClr>
                </a:solidFill>
                <a:latin typeface="Arial" panose="020B0604020202020204" pitchFamily="34" charset="0"/>
                <a:cs typeface="Arial" panose="020B0604020202020204" pitchFamily="34" charset="0"/>
              </a:rPr>
              <a:t>tTrack</a:t>
            </a:r>
            <a:endParaRPr lang="en-US" sz="8640" b="1" dirty="0">
              <a:solidFill>
                <a:srgbClr val="F47770"/>
              </a:solidFill>
              <a:latin typeface="Arial" panose="020B0604020202020204" pitchFamily="34" charset="0"/>
              <a:cs typeface="Arial" panose="020B0604020202020204" pitchFamily="34" charset="0"/>
            </a:endParaRPr>
          </a:p>
        </p:txBody>
      </p:sp>
      <p:sp>
        <p:nvSpPr>
          <p:cNvPr id="2067" name="Rounded Rectangle 2066">
            <a:extLst>
              <a:ext uri="{FF2B5EF4-FFF2-40B4-BE49-F238E27FC236}">
                <a16:creationId xmlns:a16="http://schemas.microsoft.com/office/drawing/2014/main" id="{75BDABEB-503E-C70F-04E1-EF8478565EE4}"/>
              </a:ext>
            </a:extLst>
          </p:cNvPr>
          <p:cNvSpPr/>
          <p:nvPr/>
        </p:nvSpPr>
        <p:spPr>
          <a:xfrm>
            <a:off x="23506554" y="3897683"/>
            <a:ext cx="9263054" cy="14866223"/>
          </a:xfrm>
          <a:prstGeom prst="roundRect">
            <a:avLst>
              <a:gd name="adj" fmla="val 2841"/>
            </a:avLst>
          </a:prstGeom>
          <a:noFill/>
          <a:ln w="571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640">
              <a:solidFill>
                <a:srgbClr val="5894E8"/>
              </a:solidFill>
            </a:endParaRPr>
          </a:p>
        </p:txBody>
      </p:sp>
      <p:sp>
        <p:nvSpPr>
          <p:cNvPr id="2075" name="Rectangle 2074">
            <a:extLst>
              <a:ext uri="{FF2B5EF4-FFF2-40B4-BE49-F238E27FC236}">
                <a16:creationId xmlns:a16="http://schemas.microsoft.com/office/drawing/2014/main" id="{A2B43F64-1619-017A-13BF-1DFF6091C284}"/>
              </a:ext>
            </a:extLst>
          </p:cNvPr>
          <p:cNvSpPr/>
          <p:nvPr/>
        </p:nvSpPr>
        <p:spPr>
          <a:xfrm>
            <a:off x="26442692" y="3606679"/>
            <a:ext cx="3390777" cy="537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solidFill>
                  <a:schemeClr val="accent6">
                    <a:lumMod val="75000"/>
                  </a:schemeClr>
                </a:solidFill>
                <a:latin typeface="Arial" panose="020B0604020202020204" pitchFamily="34" charset="0"/>
                <a:cs typeface="Arial" panose="020B0604020202020204" pitchFamily="34" charset="0"/>
              </a:rPr>
              <a:t>Experiments</a:t>
            </a:r>
            <a:endParaRPr lang="en-US" sz="8640" dirty="0">
              <a:solidFill>
                <a:schemeClr val="accent6">
                  <a:lumMod val="75000"/>
                </a:schemeClr>
              </a:solidFill>
              <a:latin typeface="Arial" panose="020B0604020202020204" pitchFamily="34" charset="0"/>
              <a:cs typeface="Arial" panose="020B0604020202020204" pitchFamily="34" charset="0"/>
            </a:endParaRPr>
          </a:p>
        </p:txBody>
      </p:sp>
      <p:sp>
        <p:nvSpPr>
          <p:cNvPr id="2097" name="Rounded Rectangle 2096">
            <a:extLst>
              <a:ext uri="{FF2B5EF4-FFF2-40B4-BE49-F238E27FC236}">
                <a16:creationId xmlns:a16="http://schemas.microsoft.com/office/drawing/2014/main" id="{ABB5A4C9-C850-D898-E1B4-814E8BF0773B}"/>
              </a:ext>
            </a:extLst>
          </p:cNvPr>
          <p:cNvSpPr/>
          <p:nvPr/>
        </p:nvSpPr>
        <p:spPr>
          <a:xfrm>
            <a:off x="23506553" y="19283736"/>
            <a:ext cx="9214280" cy="2451025"/>
          </a:xfrm>
          <a:prstGeom prst="roundRect">
            <a:avLst>
              <a:gd name="adj" fmla="val 9125"/>
            </a:avLst>
          </a:prstGeom>
          <a:noFill/>
          <a:ln w="571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640">
              <a:solidFill>
                <a:srgbClr val="5894E8"/>
              </a:solidFill>
            </a:endParaRPr>
          </a:p>
        </p:txBody>
      </p:sp>
      <p:pic>
        <p:nvPicPr>
          <p:cNvPr id="3" name="neurips_logo.pdf" descr="neurips_logo.pdf">
            <a:extLst>
              <a:ext uri="{FF2B5EF4-FFF2-40B4-BE49-F238E27FC236}">
                <a16:creationId xmlns:a16="http://schemas.microsoft.com/office/drawing/2014/main" id="{F404B0C9-53E5-271B-BC50-DFD8878405C5}"/>
              </a:ext>
            </a:extLst>
          </p:cNvPr>
          <p:cNvPicPr>
            <a:picLocks noChangeAspect="1"/>
          </p:cNvPicPr>
          <p:nvPr/>
        </p:nvPicPr>
        <p:blipFill>
          <a:blip r:embed="rId3"/>
          <a:stretch>
            <a:fillRect/>
          </a:stretch>
        </p:blipFill>
        <p:spPr>
          <a:xfrm>
            <a:off x="29561618" y="2462461"/>
            <a:ext cx="3078773" cy="1385448"/>
          </a:xfrm>
          <a:prstGeom prst="rect">
            <a:avLst/>
          </a:prstGeom>
          <a:ln w="12700">
            <a:miter lim="400000"/>
          </a:ln>
        </p:spPr>
      </p:pic>
      <p:pic>
        <p:nvPicPr>
          <p:cNvPr id="5" name="Picture 4" descr="A qr code on a white background&#10;&#10;Description automatically generated">
            <a:extLst>
              <a:ext uri="{FF2B5EF4-FFF2-40B4-BE49-F238E27FC236}">
                <a16:creationId xmlns:a16="http://schemas.microsoft.com/office/drawing/2014/main" id="{09E2B379-1B9D-2FFC-CC42-9C517F3C2C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54524" y="19476680"/>
            <a:ext cx="2135068" cy="2135068"/>
          </a:xfrm>
          <a:prstGeom prst="rect">
            <a:avLst/>
          </a:prstGeom>
        </p:spPr>
      </p:pic>
      <p:pic>
        <p:nvPicPr>
          <p:cNvPr id="6" name="Picture 2" descr="OpenSSF Landscape">
            <a:extLst>
              <a:ext uri="{FF2B5EF4-FFF2-40B4-BE49-F238E27FC236}">
                <a16:creationId xmlns:a16="http://schemas.microsoft.com/office/drawing/2014/main" id="{37C677D1-DD18-0B03-AEF4-66DFA160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910" y="481253"/>
            <a:ext cx="2278834" cy="10173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argoBot">
            <a:extLst>
              <a:ext uri="{FF2B5EF4-FFF2-40B4-BE49-F238E27FC236}">
                <a16:creationId xmlns:a16="http://schemas.microsoft.com/office/drawing/2014/main" id="{4BD8D8F6-DF8B-E7DE-7247-9169AB8F260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344" t="41333" r="6456" b="42897"/>
          <a:stretch/>
        </p:blipFill>
        <p:spPr bwMode="auto">
          <a:xfrm>
            <a:off x="2913737" y="1665863"/>
            <a:ext cx="3764248" cy="11573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7C1906F2-91D7-E17C-CF60-A01D1CCE58CD}"/>
              </a:ext>
            </a:extLst>
          </p:cNvPr>
          <p:cNvPicPr>
            <a:picLocks noChangeAspect="1"/>
          </p:cNvPicPr>
          <p:nvPr/>
        </p:nvPicPr>
        <p:blipFill>
          <a:blip r:embed="rId7"/>
          <a:stretch>
            <a:fillRect/>
          </a:stretch>
        </p:blipFill>
        <p:spPr>
          <a:xfrm>
            <a:off x="254666" y="4276411"/>
            <a:ext cx="8767696" cy="3628422"/>
          </a:xfrm>
          <a:prstGeom prst="rect">
            <a:avLst/>
          </a:prstGeom>
        </p:spPr>
      </p:pic>
      <p:pic>
        <p:nvPicPr>
          <p:cNvPr id="12" name="Picture 11">
            <a:extLst>
              <a:ext uri="{FF2B5EF4-FFF2-40B4-BE49-F238E27FC236}">
                <a16:creationId xmlns:a16="http://schemas.microsoft.com/office/drawing/2014/main" id="{E1007E11-1638-9645-A13E-BA3CEFABABA7}"/>
              </a:ext>
            </a:extLst>
          </p:cNvPr>
          <p:cNvPicPr>
            <a:picLocks noChangeAspect="1"/>
          </p:cNvPicPr>
          <p:nvPr/>
        </p:nvPicPr>
        <p:blipFill>
          <a:blip r:embed="rId8"/>
          <a:stretch>
            <a:fillRect/>
          </a:stretch>
        </p:blipFill>
        <p:spPr>
          <a:xfrm>
            <a:off x="257633" y="13367123"/>
            <a:ext cx="8752601" cy="5396783"/>
          </a:xfrm>
          <a:prstGeom prst="rect">
            <a:avLst/>
          </a:prstGeom>
        </p:spPr>
      </p:pic>
      <p:sp>
        <p:nvSpPr>
          <p:cNvPr id="13" name="Rectangle 12">
            <a:extLst>
              <a:ext uri="{FF2B5EF4-FFF2-40B4-BE49-F238E27FC236}">
                <a16:creationId xmlns:a16="http://schemas.microsoft.com/office/drawing/2014/main" id="{B47CD5D1-E10D-1962-3924-9808BFF730EE}"/>
              </a:ext>
            </a:extLst>
          </p:cNvPr>
          <p:cNvSpPr/>
          <p:nvPr/>
        </p:nvSpPr>
        <p:spPr>
          <a:xfrm>
            <a:off x="362910" y="19064153"/>
            <a:ext cx="7765276" cy="763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8925" indent="-288925">
              <a:spcAft>
                <a:spcPts val="1200"/>
              </a:spcAft>
              <a:buFont typeface="Arial" panose="020B0604020202020204" pitchFamily="34" charset="0"/>
              <a:buChar char="•"/>
            </a:pPr>
            <a:r>
              <a:rPr lang="en-US" sz="2800" dirty="0">
                <a:solidFill>
                  <a:schemeClr val="tx1"/>
                </a:solidFill>
                <a:latin typeface="Arial" panose="020B0604020202020204" pitchFamily="34" charset="0"/>
                <a:cs typeface="Arial" panose="020B0604020202020204" pitchFamily="34" charset="0"/>
              </a:rPr>
              <a:t>Limitations of existing tracking benchmarks</a:t>
            </a:r>
          </a:p>
        </p:txBody>
      </p:sp>
      <p:sp>
        <p:nvSpPr>
          <p:cNvPr id="15" name="Rectangle 14">
            <a:extLst>
              <a:ext uri="{FF2B5EF4-FFF2-40B4-BE49-F238E27FC236}">
                <a16:creationId xmlns:a16="http://schemas.microsoft.com/office/drawing/2014/main" id="{887A9B5C-510E-B8E2-1504-0D321A842200}"/>
              </a:ext>
            </a:extLst>
          </p:cNvPr>
          <p:cNvSpPr/>
          <p:nvPr/>
        </p:nvSpPr>
        <p:spPr>
          <a:xfrm>
            <a:off x="538958" y="19825999"/>
            <a:ext cx="8471276" cy="16247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Aft>
                <a:spcPts val="1200"/>
              </a:spcAft>
              <a:buFont typeface="Wingdings" pitchFamily="2" charset="2"/>
              <a:buChar char="Ø"/>
            </a:pPr>
            <a:r>
              <a:rPr lang="en-US" sz="2600" b="1" dirty="0">
                <a:solidFill>
                  <a:schemeClr val="tx1"/>
                </a:solidFill>
                <a:latin typeface="Arial" panose="020B0604020202020204" pitchFamily="34" charset="0"/>
                <a:cs typeface="Arial" panose="020B0604020202020204" pitchFamily="34" charset="0"/>
              </a:rPr>
              <a:t>Restricted number of categories</a:t>
            </a:r>
          </a:p>
          <a:p>
            <a:pPr marL="342900" indent="-342900">
              <a:spcAft>
                <a:spcPts val="1200"/>
              </a:spcAft>
              <a:buFont typeface="Wingdings" pitchFamily="2" charset="2"/>
              <a:buChar char="Ø"/>
            </a:pPr>
            <a:r>
              <a:rPr lang="en-US" sz="2600" b="1" dirty="0">
                <a:solidFill>
                  <a:schemeClr val="tx1"/>
                </a:solidFill>
                <a:latin typeface="Arial" panose="020B0604020202020204" pitchFamily="34" charset="0"/>
                <a:cs typeface="Arial" panose="020B0604020202020204" pitchFamily="34" charset="0"/>
              </a:rPr>
              <a:t>Limited scale for training generic trackers</a:t>
            </a:r>
          </a:p>
          <a:p>
            <a:pPr marL="342900" indent="-342900">
              <a:spcAft>
                <a:spcPts val="1200"/>
              </a:spcAft>
              <a:buFont typeface="Wingdings" pitchFamily="2" charset="2"/>
              <a:buChar char="Ø"/>
            </a:pPr>
            <a:r>
              <a:rPr lang="en-US" sz="2600" b="1" dirty="0">
                <a:solidFill>
                  <a:schemeClr val="tx1"/>
                </a:solidFill>
                <a:latin typeface="Arial" panose="020B0604020202020204" pitchFamily="34" charset="0"/>
                <a:cs typeface="Arial" panose="020B0604020202020204" pitchFamily="34" charset="0"/>
              </a:rPr>
              <a:t>Small number of natural language descriptions</a:t>
            </a:r>
          </a:p>
        </p:txBody>
      </p:sp>
      <p:pic>
        <p:nvPicPr>
          <p:cNvPr id="18" name="Picture 17">
            <a:extLst>
              <a:ext uri="{FF2B5EF4-FFF2-40B4-BE49-F238E27FC236}">
                <a16:creationId xmlns:a16="http://schemas.microsoft.com/office/drawing/2014/main" id="{3782BA88-9CA1-7BDD-BE35-9BEBD3FDC367}"/>
              </a:ext>
            </a:extLst>
          </p:cNvPr>
          <p:cNvPicPr>
            <a:picLocks noChangeAspect="1"/>
          </p:cNvPicPr>
          <p:nvPr/>
        </p:nvPicPr>
        <p:blipFill>
          <a:blip r:embed="rId9"/>
          <a:stretch>
            <a:fillRect/>
          </a:stretch>
        </p:blipFill>
        <p:spPr>
          <a:xfrm>
            <a:off x="9410698" y="4361108"/>
            <a:ext cx="13797984" cy="4653463"/>
          </a:xfrm>
          <a:prstGeom prst="rect">
            <a:avLst/>
          </a:prstGeom>
        </p:spPr>
      </p:pic>
      <p:sp>
        <p:nvSpPr>
          <p:cNvPr id="20" name="Rectangle 19">
            <a:extLst>
              <a:ext uri="{FF2B5EF4-FFF2-40B4-BE49-F238E27FC236}">
                <a16:creationId xmlns:a16="http://schemas.microsoft.com/office/drawing/2014/main" id="{A5D7BC87-89F0-5DB2-A030-08AE0710C1A5}"/>
              </a:ext>
            </a:extLst>
          </p:cNvPr>
          <p:cNvSpPr/>
          <p:nvPr/>
        </p:nvSpPr>
        <p:spPr>
          <a:xfrm>
            <a:off x="9543065" y="9225660"/>
            <a:ext cx="7765276" cy="4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8925" indent="-288925">
              <a:spcAft>
                <a:spcPts val="1200"/>
              </a:spcAft>
              <a:buFont typeface="Arial" panose="020B0604020202020204" pitchFamily="34" charset="0"/>
              <a:buChar char="•"/>
            </a:pPr>
            <a:r>
              <a:rPr lang="en-US" sz="2800" dirty="0">
                <a:solidFill>
                  <a:schemeClr val="tx1"/>
                </a:solidFill>
                <a:latin typeface="Arial" panose="020B0604020202020204" pitchFamily="34" charset="0"/>
                <a:cs typeface="Arial" panose="020B0604020202020204" pitchFamily="34" charset="0"/>
              </a:rPr>
              <a:t>VastTrack</a:t>
            </a:r>
          </a:p>
        </p:txBody>
      </p:sp>
      <p:sp>
        <p:nvSpPr>
          <p:cNvPr id="22" name="Rectangle 21">
            <a:extLst>
              <a:ext uri="{FF2B5EF4-FFF2-40B4-BE49-F238E27FC236}">
                <a16:creationId xmlns:a16="http://schemas.microsoft.com/office/drawing/2014/main" id="{B6CED650-91DB-62E8-3088-58350BF79E18}"/>
              </a:ext>
            </a:extLst>
          </p:cNvPr>
          <p:cNvSpPr/>
          <p:nvPr/>
        </p:nvSpPr>
        <p:spPr>
          <a:xfrm>
            <a:off x="9717052" y="14132409"/>
            <a:ext cx="13268738" cy="42409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spcAft>
                <a:spcPts val="1200"/>
              </a:spcAft>
              <a:buFont typeface="Wingdings" pitchFamily="2" charset="2"/>
              <a:buChar char="v"/>
            </a:pPr>
            <a:r>
              <a:rPr lang="en-US" sz="2600" b="1" dirty="0">
                <a:solidFill>
                  <a:schemeClr val="tx1"/>
                </a:solidFill>
                <a:latin typeface="Arial" panose="020B0604020202020204" pitchFamily="34" charset="0"/>
                <a:cs typeface="Arial" panose="020B0604020202020204" pitchFamily="34" charset="0"/>
              </a:rPr>
              <a:t>Vast Object Category: </a:t>
            </a:r>
            <a:r>
              <a:rPr lang="en-US" sz="2600" dirty="0">
                <a:solidFill>
                  <a:schemeClr val="tx1"/>
                </a:solidFill>
                <a:latin typeface="Arial" panose="020B0604020202020204" pitchFamily="34" charset="0"/>
                <a:cs typeface="Arial" panose="020B0604020202020204" pitchFamily="34" charset="0"/>
              </a:rPr>
              <a:t>VastTrack covers targets from 2,115 categories, significantly surpassing classes of existing benchmarks (e.g., GOT-10k with 563 classes and LaSOT with 70 categories). It is the richest dataset to date.</a:t>
            </a:r>
          </a:p>
          <a:p>
            <a:pPr marL="457200" indent="-457200">
              <a:spcAft>
                <a:spcPts val="1200"/>
              </a:spcAft>
              <a:buFont typeface="Wingdings" pitchFamily="2" charset="2"/>
              <a:buChar char="v"/>
            </a:pPr>
            <a:r>
              <a:rPr lang="en-US" sz="2600" b="1" dirty="0">
                <a:solidFill>
                  <a:schemeClr val="tx1"/>
                </a:solidFill>
                <a:latin typeface="Arial" panose="020B0604020202020204" pitchFamily="34" charset="0"/>
                <a:cs typeface="Arial" panose="020B0604020202020204" pitchFamily="34" charset="0"/>
              </a:rPr>
              <a:t>Larger scale: </a:t>
            </a:r>
            <a:r>
              <a:rPr lang="en-US" sz="2600" dirty="0">
                <a:solidFill>
                  <a:schemeClr val="tx1"/>
                </a:solidFill>
                <a:latin typeface="Arial" panose="020B0604020202020204" pitchFamily="34" charset="0"/>
                <a:cs typeface="Arial" panose="020B0604020202020204" pitchFamily="34" charset="0"/>
              </a:rPr>
              <a:t>VastTrack offers 50,610 videos with 4.2 million frames, which makes it the largest and the most diverse tracking dataset in terms of the numbers of videos and targets compared to existing datasets.</a:t>
            </a:r>
          </a:p>
          <a:p>
            <a:pPr marL="457200" indent="-457200">
              <a:spcAft>
                <a:spcPts val="1200"/>
              </a:spcAft>
              <a:buFont typeface="Wingdings" pitchFamily="2" charset="2"/>
              <a:buChar char="v"/>
            </a:pPr>
            <a:r>
              <a:rPr lang="en-US" sz="2600" b="1" dirty="0">
                <a:solidFill>
                  <a:schemeClr val="tx1"/>
                </a:solidFill>
                <a:latin typeface="Arial" panose="020B0604020202020204" pitchFamily="34" charset="0"/>
                <a:cs typeface="Arial" panose="020B0604020202020204" pitchFamily="34" charset="0"/>
              </a:rPr>
              <a:t>Rich and Precise Annotations:</a:t>
            </a:r>
            <a:r>
              <a:rPr lang="en-US" sz="2600" dirty="0">
                <a:solidFill>
                  <a:schemeClr val="tx1"/>
                </a:solidFill>
                <a:latin typeface="Arial" panose="020B0604020202020204" pitchFamily="34" charset="0"/>
                <a:cs typeface="Arial" panose="020B0604020202020204" pitchFamily="34" charset="0"/>
              </a:rPr>
              <a:t> VastTrack offers both standard bounding box annotations and rich linguistic specifications for videos, and thus enables exploration of both vision-only and vision-language tracking.</a:t>
            </a:r>
          </a:p>
        </p:txBody>
      </p:sp>
      <p:pic>
        <p:nvPicPr>
          <p:cNvPr id="27" name="Picture 26">
            <a:extLst>
              <a:ext uri="{FF2B5EF4-FFF2-40B4-BE49-F238E27FC236}">
                <a16:creationId xmlns:a16="http://schemas.microsoft.com/office/drawing/2014/main" id="{FF44AB8D-6530-BF14-F865-64EEEEE2357F}"/>
              </a:ext>
            </a:extLst>
          </p:cNvPr>
          <p:cNvPicPr>
            <a:picLocks noChangeAspect="1"/>
          </p:cNvPicPr>
          <p:nvPr/>
        </p:nvPicPr>
        <p:blipFill>
          <a:blip r:embed="rId10"/>
          <a:stretch>
            <a:fillRect/>
          </a:stretch>
        </p:blipFill>
        <p:spPr>
          <a:xfrm>
            <a:off x="14218526" y="9819948"/>
            <a:ext cx="8840545" cy="4312461"/>
          </a:xfrm>
          <a:prstGeom prst="rect">
            <a:avLst/>
          </a:prstGeom>
        </p:spPr>
      </p:pic>
      <p:sp>
        <p:nvSpPr>
          <p:cNvPr id="29" name="Rectangle 28">
            <a:extLst>
              <a:ext uri="{FF2B5EF4-FFF2-40B4-BE49-F238E27FC236}">
                <a16:creationId xmlns:a16="http://schemas.microsoft.com/office/drawing/2014/main" id="{26B2BEA1-DF0C-331F-3344-7E85B8258B02}"/>
              </a:ext>
            </a:extLst>
          </p:cNvPr>
          <p:cNvSpPr/>
          <p:nvPr/>
        </p:nvSpPr>
        <p:spPr>
          <a:xfrm>
            <a:off x="9467772" y="18398333"/>
            <a:ext cx="7765276" cy="6073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8925" indent="-288925">
              <a:spcAft>
                <a:spcPts val="1200"/>
              </a:spcAft>
              <a:buFont typeface="Arial" panose="020B0604020202020204" pitchFamily="34" charset="0"/>
              <a:buChar char="•"/>
            </a:pPr>
            <a:r>
              <a:rPr lang="en-US" sz="2800" dirty="0">
                <a:solidFill>
                  <a:schemeClr val="tx1"/>
                </a:solidFill>
                <a:latin typeface="Arial" panose="020B0604020202020204" pitchFamily="34" charset="0"/>
                <a:cs typeface="Arial" panose="020B0604020202020204" pitchFamily="34" charset="0"/>
              </a:rPr>
              <a:t>Dataset Split and Evaluation Protocol</a:t>
            </a:r>
          </a:p>
        </p:txBody>
      </p:sp>
      <p:sp>
        <p:nvSpPr>
          <p:cNvPr id="30" name="Rectangle 29">
            <a:extLst>
              <a:ext uri="{FF2B5EF4-FFF2-40B4-BE49-F238E27FC236}">
                <a16:creationId xmlns:a16="http://schemas.microsoft.com/office/drawing/2014/main" id="{C05A5B11-1D88-CE1B-B66E-2D54389AE851}"/>
              </a:ext>
            </a:extLst>
          </p:cNvPr>
          <p:cNvSpPr/>
          <p:nvPr/>
        </p:nvSpPr>
        <p:spPr>
          <a:xfrm>
            <a:off x="9660868" y="18984029"/>
            <a:ext cx="8017312" cy="16106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spcAft>
                <a:spcPts val="1200"/>
              </a:spcAft>
              <a:buFont typeface="Wingdings" pitchFamily="2" charset="2"/>
              <a:buChar char="v"/>
            </a:pPr>
            <a:r>
              <a:rPr lang="en-US" sz="2600" b="1" dirty="0">
                <a:solidFill>
                  <a:schemeClr val="tx1"/>
                </a:solidFill>
                <a:latin typeface="Arial" panose="020B0604020202020204" pitchFamily="34" charset="0"/>
                <a:cs typeface="Arial" panose="020B0604020202020204" pitchFamily="34" charset="0"/>
              </a:rPr>
              <a:t>Training: </a:t>
            </a:r>
            <a:r>
              <a:rPr lang="en-US" sz="2600" dirty="0">
                <a:solidFill>
                  <a:schemeClr val="tx1"/>
                </a:solidFill>
                <a:latin typeface="Arial" panose="020B0604020202020204" pitchFamily="34" charset="0"/>
                <a:cs typeface="Arial" panose="020B0604020202020204" pitchFamily="34" charset="0"/>
              </a:rPr>
              <a:t>47,110 sequences of VastTrack are used for training.</a:t>
            </a:r>
          </a:p>
          <a:p>
            <a:pPr marL="457200" indent="-457200">
              <a:spcAft>
                <a:spcPts val="1200"/>
              </a:spcAft>
              <a:buFont typeface="Wingdings" pitchFamily="2" charset="2"/>
              <a:buChar char="v"/>
            </a:pPr>
            <a:r>
              <a:rPr lang="en-US" sz="2600" b="1" dirty="0">
                <a:solidFill>
                  <a:schemeClr val="tx1"/>
                </a:solidFill>
                <a:latin typeface="Arial" panose="020B0604020202020204" pitchFamily="34" charset="0"/>
                <a:cs typeface="Arial" panose="020B0604020202020204" pitchFamily="34" charset="0"/>
              </a:rPr>
              <a:t>Test:</a:t>
            </a:r>
            <a:r>
              <a:rPr lang="en-US" sz="2600" dirty="0">
                <a:solidFill>
                  <a:schemeClr val="tx1"/>
                </a:solidFill>
                <a:latin typeface="Arial" panose="020B0604020202020204" pitchFamily="34" charset="0"/>
                <a:cs typeface="Arial" panose="020B0604020202020204" pitchFamily="34" charset="0"/>
              </a:rPr>
              <a:t> 3,500 videos are employed for evaluation.</a:t>
            </a:r>
          </a:p>
        </p:txBody>
      </p:sp>
      <p:pic>
        <p:nvPicPr>
          <p:cNvPr id="31" name="Picture 30">
            <a:extLst>
              <a:ext uri="{FF2B5EF4-FFF2-40B4-BE49-F238E27FC236}">
                <a16:creationId xmlns:a16="http://schemas.microsoft.com/office/drawing/2014/main" id="{F973B9D2-8CE9-8E17-DDAF-3F00DC95B6F1}"/>
              </a:ext>
            </a:extLst>
          </p:cNvPr>
          <p:cNvPicPr>
            <a:picLocks noChangeAspect="1"/>
          </p:cNvPicPr>
          <p:nvPr/>
        </p:nvPicPr>
        <p:blipFill>
          <a:blip r:embed="rId11"/>
          <a:stretch>
            <a:fillRect/>
          </a:stretch>
        </p:blipFill>
        <p:spPr>
          <a:xfrm>
            <a:off x="17264814" y="18942233"/>
            <a:ext cx="5936659" cy="1478605"/>
          </a:xfrm>
          <a:prstGeom prst="rect">
            <a:avLst/>
          </a:prstGeom>
        </p:spPr>
      </p:pic>
      <p:pic>
        <p:nvPicPr>
          <p:cNvPr id="33" name="Picture 32">
            <a:extLst>
              <a:ext uri="{FF2B5EF4-FFF2-40B4-BE49-F238E27FC236}">
                <a16:creationId xmlns:a16="http://schemas.microsoft.com/office/drawing/2014/main" id="{E6709A4E-0F22-7479-1F93-A624F730C565}"/>
              </a:ext>
            </a:extLst>
          </p:cNvPr>
          <p:cNvPicPr>
            <a:picLocks noChangeAspect="1"/>
          </p:cNvPicPr>
          <p:nvPr/>
        </p:nvPicPr>
        <p:blipFill>
          <a:blip r:embed="rId12"/>
          <a:stretch>
            <a:fillRect/>
          </a:stretch>
        </p:blipFill>
        <p:spPr>
          <a:xfrm>
            <a:off x="9543301" y="9826792"/>
            <a:ext cx="4477049" cy="4271901"/>
          </a:xfrm>
          <a:prstGeom prst="rect">
            <a:avLst/>
          </a:prstGeom>
        </p:spPr>
      </p:pic>
      <p:sp>
        <p:nvSpPr>
          <p:cNvPr id="35" name="Rectangle 34">
            <a:extLst>
              <a:ext uri="{FF2B5EF4-FFF2-40B4-BE49-F238E27FC236}">
                <a16:creationId xmlns:a16="http://schemas.microsoft.com/office/drawing/2014/main" id="{1B9F9247-1445-D580-6B02-7B0224EAE71A}"/>
              </a:ext>
            </a:extLst>
          </p:cNvPr>
          <p:cNvSpPr/>
          <p:nvPr/>
        </p:nvSpPr>
        <p:spPr>
          <a:xfrm>
            <a:off x="9660868" y="20550674"/>
            <a:ext cx="13547814" cy="9583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spcAft>
                <a:spcPts val="1200"/>
              </a:spcAft>
              <a:buFont typeface="Wingdings" pitchFamily="2" charset="2"/>
              <a:buChar char="v"/>
            </a:pPr>
            <a:r>
              <a:rPr lang="en-US" sz="2600" b="1" dirty="0">
                <a:solidFill>
                  <a:schemeClr val="tx1"/>
                </a:solidFill>
                <a:latin typeface="Arial" panose="020B0604020202020204" pitchFamily="34" charset="0"/>
                <a:cs typeface="Arial" panose="020B0604020202020204" pitchFamily="34" charset="0"/>
              </a:rPr>
              <a:t>Evaluation Protocol: </a:t>
            </a:r>
            <a:r>
              <a:rPr lang="en-US" sz="2600" dirty="0">
                <a:solidFill>
                  <a:schemeClr val="tx1"/>
                </a:solidFill>
                <a:latin typeface="Arial" panose="020B0604020202020204" pitchFamily="34" charset="0"/>
                <a:cs typeface="Arial" panose="020B0604020202020204" pitchFamily="34" charset="0"/>
              </a:rPr>
              <a:t>We utilize a hybrid protocol wherein part of object classes (not videos) in test set have overlap with training set, while the rest classes remains unseen.</a:t>
            </a:r>
          </a:p>
        </p:txBody>
      </p:sp>
      <p:sp>
        <p:nvSpPr>
          <p:cNvPr id="36" name="Rectangle 35">
            <a:extLst>
              <a:ext uri="{FF2B5EF4-FFF2-40B4-BE49-F238E27FC236}">
                <a16:creationId xmlns:a16="http://schemas.microsoft.com/office/drawing/2014/main" id="{08FAD078-1EB4-2E27-678E-12210ABB24F3}"/>
              </a:ext>
            </a:extLst>
          </p:cNvPr>
          <p:cNvSpPr/>
          <p:nvPr/>
        </p:nvSpPr>
        <p:spPr>
          <a:xfrm>
            <a:off x="23621604" y="4226734"/>
            <a:ext cx="8925076" cy="9693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8925" indent="-288925">
              <a:spcAft>
                <a:spcPts val="1200"/>
              </a:spcAft>
              <a:buFont typeface="Arial" panose="020B0604020202020204" pitchFamily="34" charset="0"/>
              <a:buChar char="•"/>
            </a:pPr>
            <a:r>
              <a:rPr lang="en-US" sz="2800" dirty="0">
                <a:solidFill>
                  <a:schemeClr val="tx1"/>
                </a:solidFill>
                <a:latin typeface="Arial" panose="020B0604020202020204" pitchFamily="34" charset="0"/>
                <a:cs typeface="Arial" panose="020B0604020202020204" pitchFamily="34" charset="0"/>
              </a:rPr>
              <a:t>Evaluation of 25 state-of-the-art-trackers using precision, normalized precision and success scores.</a:t>
            </a:r>
          </a:p>
        </p:txBody>
      </p:sp>
      <p:pic>
        <p:nvPicPr>
          <p:cNvPr id="37" name="Picture 36">
            <a:extLst>
              <a:ext uri="{FF2B5EF4-FFF2-40B4-BE49-F238E27FC236}">
                <a16:creationId xmlns:a16="http://schemas.microsoft.com/office/drawing/2014/main" id="{16353325-8D48-6AE1-F229-FA4CCBD7C44C}"/>
              </a:ext>
            </a:extLst>
          </p:cNvPr>
          <p:cNvPicPr>
            <a:picLocks noChangeAspect="1"/>
          </p:cNvPicPr>
          <p:nvPr/>
        </p:nvPicPr>
        <p:blipFill>
          <a:blip r:embed="rId13"/>
          <a:stretch>
            <a:fillRect/>
          </a:stretch>
        </p:blipFill>
        <p:spPr>
          <a:xfrm>
            <a:off x="23614954" y="5344722"/>
            <a:ext cx="9007323" cy="3215078"/>
          </a:xfrm>
          <a:prstGeom prst="rect">
            <a:avLst/>
          </a:prstGeom>
        </p:spPr>
      </p:pic>
      <p:sp>
        <p:nvSpPr>
          <p:cNvPr id="38" name="Rectangle 37">
            <a:extLst>
              <a:ext uri="{FF2B5EF4-FFF2-40B4-BE49-F238E27FC236}">
                <a16:creationId xmlns:a16="http://schemas.microsoft.com/office/drawing/2014/main" id="{462C8AA2-F4C7-1A1D-3850-866E69094839}"/>
              </a:ext>
            </a:extLst>
          </p:cNvPr>
          <p:cNvSpPr/>
          <p:nvPr/>
        </p:nvSpPr>
        <p:spPr>
          <a:xfrm>
            <a:off x="23674719" y="8696548"/>
            <a:ext cx="8621112" cy="49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8925" indent="-288925">
              <a:spcAft>
                <a:spcPts val="1200"/>
              </a:spcAft>
              <a:buFont typeface="Arial" panose="020B0604020202020204" pitchFamily="34" charset="0"/>
              <a:buChar char="•"/>
            </a:pPr>
            <a:r>
              <a:rPr lang="en-US" sz="2800" dirty="0">
                <a:solidFill>
                  <a:schemeClr val="tx1"/>
                </a:solidFill>
                <a:latin typeface="Arial" panose="020B0604020202020204" pitchFamily="34" charset="0"/>
                <a:cs typeface="Arial" panose="020B0604020202020204" pitchFamily="34" charset="0"/>
              </a:rPr>
              <a:t>Comparison on meta classes using success score</a:t>
            </a:r>
          </a:p>
        </p:txBody>
      </p:sp>
      <p:pic>
        <p:nvPicPr>
          <p:cNvPr id="39" name="Picture 38">
            <a:extLst>
              <a:ext uri="{FF2B5EF4-FFF2-40B4-BE49-F238E27FC236}">
                <a16:creationId xmlns:a16="http://schemas.microsoft.com/office/drawing/2014/main" id="{22A5AD40-E791-D365-57D8-E54B5C4BAF29}"/>
              </a:ext>
            </a:extLst>
          </p:cNvPr>
          <p:cNvPicPr>
            <a:picLocks noChangeAspect="1"/>
          </p:cNvPicPr>
          <p:nvPr/>
        </p:nvPicPr>
        <p:blipFill>
          <a:blip r:embed="rId14"/>
          <a:stretch>
            <a:fillRect/>
          </a:stretch>
        </p:blipFill>
        <p:spPr>
          <a:xfrm>
            <a:off x="23674718" y="9262510"/>
            <a:ext cx="8907254" cy="2129390"/>
          </a:xfrm>
          <a:prstGeom prst="rect">
            <a:avLst/>
          </a:prstGeom>
        </p:spPr>
      </p:pic>
      <p:sp>
        <p:nvSpPr>
          <p:cNvPr id="40" name="Rectangle 39">
            <a:extLst>
              <a:ext uri="{FF2B5EF4-FFF2-40B4-BE49-F238E27FC236}">
                <a16:creationId xmlns:a16="http://schemas.microsoft.com/office/drawing/2014/main" id="{07546004-4884-1D8F-6182-DADB47F8AD06}"/>
              </a:ext>
            </a:extLst>
          </p:cNvPr>
          <p:cNvSpPr/>
          <p:nvPr/>
        </p:nvSpPr>
        <p:spPr>
          <a:xfrm>
            <a:off x="23621604" y="11464490"/>
            <a:ext cx="8621112" cy="4902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8925" indent="-288925">
              <a:spcAft>
                <a:spcPts val="1200"/>
              </a:spcAft>
              <a:buFont typeface="Arial" panose="020B0604020202020204" pitchFamily="34" charset="0"/>
              <a:buChar char="•"/>
            </a:pPr>
            <a:r>
              <a:rPr lang="en-US" sz="2800" dirty="0">
                <a:solidFill>
                  <a:schemeClr val="tx1"/>
                </a:solidFill>
                <a:latin typeface="Arial" panose="020B0604020202020204" pitchFamily="34" charset="0"/>
                <a:cs typeface="Arial" panose="020B0604020202020204" pitchFamily="34" charset="0"/>
              </a:rPr>
              <a:t>Comparison of VastTrack with other datasets</a:t>
            </a:r>
          </a:p>
        </p:txBody>
      </p:sp>
      <p:pic>
        <p:nvPicPr>
          <p:cNvPr id="60" name="Picture 59">
            <a:extLst>
              <a:ext uri="{FF2B5EF4-FFF2-40B4-BE49-F238E27FC236}">
                <a16:creationId xmlns:a16="http://schemas.microsoft.com/office/drawing/2014/main" id="{F3C0068F-8568-E1B6-93E0-0AD45E1F5384}"/>
              </a:ext>
            </a:extLst>
          </p:cNvPr>
          <p:cNvPicPr>
            <a:picLocks noChangeAspect="1"/>
          </p:cNvPicPr>
          <p:nvPr/>
        </p:nvPicPr>
        <p:blipFill>
          <a:blip r:embed="rId15"/>
          <a:stretch>
            <a:fillRect/>
          </a:stretch>
        </p:blipFill>
        <p:spPr>
          <a:xfrm>
            <a:off x="24162915" y="12091440"/>
            <a:ext cx="7889025" cy="6510191"/>
          </a:xfrm>
          <a:prstGeom prst="rect">
            <a:avLst/>
          </a:prstGeom>
        </p:spPr>
      </p:pic>
      <p:sp>
        <p:nvSpPr>
          <p:cNvPr id="61" name="Rectangle 60">
            <a:extLst>
              <a:ext uri="{FF2B5EF4-FFF2-40B4-BE49-F238E27FC236}">
                <a16:creationId xmlns:a16="http://schemas.microsoft.com/office/drawing/2014/main" id="{E3995477-3990-90DC-9777-A919646D479E}"/>
              </a:ext>
            </a:extLst>
          </p:cNvPr>
          <p:cNvSpPr/>
          <p:nvPr/>
        </p:nvSpPr>
        <p:spPr>
          <a:xfrm>
            <a:off x="26388753" y="19015071"/>
            <a:ext cx="3390777" cy="537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b="1" dirty="0">
                <a:solidFill>
                  <a:schemeClr val="accent6">
                    <a:lumMod val="75000"/>
                  </a:schemeClr>
                </a:solidFill>
                <a:latin typeface="Arial" panose="020B0604020202020204" pitchFamily="34" charset="0"/>
                <a:cs typeface="Arial" panose="020B0604020202020204" pitchFamily="34" charset="0"/>
              </a:rPr>
              <a:t>Conclusion</a:t>
            </a:r>
          </a:p>
        </p:txBody>
      </p:sp>
      <p:sp>
        <p:nvSpPr>
          <p:cNvPr id="62" name="Rectangle 61">
            <a:extLst>
              <a:ext uri="{FF2B5EF4-FFF2-40B4-BE49-F238E27FC236}">
                <a16:creationId xmlns:a16="http://schemas.microsoft.com/office/drawing/2014/main" id="{80CDF3AA-7461-5716-6405-D3AEA614DC63}"/>
              </a:ext>
            </a:extLst>
          </p:cNvPr>
          <p:cNvSpPr/>
          <p:nvPr/>
        </p:nvSpPr>
        <p:spPr>
          <a:xfrm>
            <a:off x="23674718" y="19597993"/>
            <a:ext cx="6616972" cy="19629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8925" indent="-288925">
              <a:spcAft>
                <a:spcPts val="1200"/>
              </a:spcAft>
              <a:buFont typeface="Arial" panose="020B0604020202020204" pitchFamily="34" charset="0"/>
              <a:buChar char="•"/>
            </a:pPr>
            <a:r>
              <a:rPr lang="en-US" sz="2800" dirty="0">
                <a:solidFill>
                  <a:schemeClr val="tx1"/>
                </a:solidFill>
                <a:latin typeface="Arial" panose="020B0604020202020204" pitchFamily="34" charset="0"/>
                <a:cs typeface="Arial" panose="020B0604020202020204" pitchFamily="34" charset="0"/>
              </a:rPr>
              <a:t>We propose a new large-scale dataset VastTrack for vast category tracking</a:t>
            </a:r>
          </a:p>
          <a:p>
            <a:pPr marL="288925" indent="-288925">
              <a:spcAft>
                <a:spcPts val="1200"/>
              </a:spcAft>
              <a:buFont typeface="Arial" panose="020B0604020202020204" pitchFamily="34" charset="0"/>
              <a:buChar char="•"/>
            </a:pPr>
            <a:r>
              <a:rPr lang="en-US" sz="2800" dirty="0">
                <a:solidFill>
                  <a:schemeClr val="tx1"/>
                </a:solidFill>
                <a:latin typeface="Arial" panose="020B0604020202020204" pitchFamily="34" charset="0"/>
                <a:cs typeface="Arial" panose="020B0604020202020204" pitchFamily="34" charset="0"/>
              </a:rPr>
              <a:t>Our experiments show that there is still a long way for generic tracking</a:t>
            </a:r>
          </a:p>
        </p:txBody>
      </p:sp>
      <p:pic>
        <p:nvPicPr>
          <p:cNvPr id="1026" name="Picture 2" descr="University of Chinese  Academy of Sciences">
            <a:extLst>
              <a:ext uri="{FF2B5EF4-FFF2-40B4-BE49-F238E27FC236}">
                <a16:creationId xmlns:a16="http://schemas.microsoft.com/office/drawing/2014/main" id="{D4198354-6466-BCA7-BDF3-447C1115BA1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23787" y="542603"/>
            <a:ext cx="4399131" cy="864787"/>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University of North Texas: Courses, Fees, Ranking, Admission 2022, Location  &amp; Scholarships">
            <a:extLst>
              <a:ext uri="{FF2B5EF4-FFF2-40B4-BE49-F238E27FC236}">
                <a16:creationId xmlns:a16="http://schemas.microsoft.com/office/drawing/2014/main" id="{9D84B457-4971-0A90-C503-CDA268DC6B3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2910" y="1729997"/>
            <a:ext cx="2342905" cy="127938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932911"/>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326532"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326532"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326532"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326532"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Metadata/LabelInfo.xml><?xml version="1.0" encoding="utf-8"?>
<clbl:labelList xmlns:clbl="http://schemas.microsoft.com/office/2020/mipLabelMetadata">
  <clbl:label id="{37f4b8a2-ad4f-41b5-9a91-284d2cc38f56}" enabled="1" method="Standard" siteId="{70de1992-07c6-480f-a318-a1afcba03983}" contentBits="0" removed="0"/>
</clbl:labelList>
</file>

<file path=docProps/app.xml><?xml version="1.0" encoding="utf-8"?>
<Properties xmlns="http://schemas.openxmlformats.org/officeDocument/2006/extended-properties" xmlns:vt="http://schemas.openxmlformats.org/officeDocument/2006/docPropsVTypes">
  <TotalTime>105</TotalTime>
  <Words>354</Words>
  <Application>Microsoft Macintosh PowerPoint</Application>
  <PresentationFormat>Custom</PresentationFormat>
  <Paragraphs>29</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Wingdings</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Fan, Heng</cp:lastModifiedBy>
  <cp:revision>6</cp:revision>
  <dcterms:modified xsi:type="dcterms:W3CDTF">2024-10-29T14:53:18Z</dcterms:modified>
</cp:coreProperties>
</file>